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19"/>
  </p:notesMasterIdLst>
  <p:sldIdLst>
    <p:sldId id="263" r:id="rId3"/>
    <p:sldId id="276" r:id="rId4"/>
    <p:sldId id="314" r:id="rId5"/>
    <p:sldId id="320" r:id="rId6"/>
    <p:sldId id="347" r:id="rId7"/>
    <p:sldId id="349" r:id="rId8"/>
    <p:sldId id="348" r:id="rId9"/>
    <p:sldId id="317" r:id="rId10"/>
    <p:sldId id="341" r:id="rId11"/>
    <p:sldId id="342" r:id="rId12"/>
    <p:sldId id="322" r:id="rId13"/>
    <p:sldId id="327" r:id="rId14"/>
    <p:sldId id="335" r:id="rId15"/>
    <p:sldId id="334" r:id="rId16"/>
    <p:sldId id="337" r:id="rId17"/>
    <p:sldId id="33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7" userDrawn="1">
          <p15:clr>
            <a:srgbClr val="A4A3A4"/>
          </p15:clr>
        </p15:guide>
        <p15:guide id="2" pos="6264" userDrawn="1">
          <p15:clr>
            <a:srgbClr val="A4A3A4"/>
          </p15:clr>
        </p15:guide>
        <p15:guide id="3" orient="horz" pos="2523" userDrawn="1">
          <p15:clr>
            <a:srgbClr val="A4A3A4"/>
          </p15:clr>
        </p15:guide>
        <p15:guide id="4" orient="horz" pos="96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840" userDrawn="1">
          <p15:clr>
            <a:srgbClr val="A4A3A4"/>
          </p15:clr>
        </p15:guide>
        <p15:guide id="7" pos="483" userDrawn="1">
          <p15:clr>
            <a:srgbClr val="A4A3A4"/>
          </p15:clr>
        </p15:guide>
        <p15:guide id="8" pos="915" userDrawn="1">
          <p15:clr>
            <a:srgbClr val="A4A3A4"/>
          </p15:clr>
        </p15:guide>
        <p15:guide id="9" pos="1345" userDrawn="1">
          <p15:clr>
            <a:srgbClr val="A4A3A4"/>
          </p15:clr>
        </p15:guide>
        <p15:guide id="10" pos="1436" userDrawn="1">
          <p15:clr>
            <a:srgbClr val="A4A3A4"/>
          </p15:clr>
        </p15:guide>
        <p15:guide id="11" pos="1663" userDrawn="1">
          <p15:clr>
            <a:srgbClr val="A4A3A4"/>
          </p15:clr>
        </p15:guide>
        <p15:guide id="12" pos="1935" userDrawn="1">
          <p15:clr>
            <a:srgbClr val="A4A3A4"/>
          </p15:clr>
        </p15:guide>
        <p15:guide id="13" pos="2343" userDrawn="1">
          <p15:clr>
            <a:srgbClr val="A4A3A4"/>
          </p15:clr>
        </p15:guide>
        <p15:guide id="14" pos="2479" userDrawn="1">
          <p15:clr>
            <a:srgbClr val="A4A3A4"/>
          </p15:clr>
        </p15:guide>
        <p15:guide id="15" pos="2797" userDrawn="1">
          <p15:clr>
            <a:srgbClr val="A4A3A4"/>
          </p15:clr>
        </p15:guide>
        <p15:guide id="16" pos="2933" userDrawn="1">
          <p15:clr>
            <a:srgbClr val="A4A3A4"/>
          </p15:clr>
        </p15:guide>
        <p15:guide id="17" pos="3250" userDrawn="1">
          <p15:clr>
            <a:srgbClr val="A4A3A4"/>
          </p15:clr>
        </p15:guide>
        <p15:guide id="18" pos="3432" userDrawn="1">
          <p15:clr>
            <a:srgbClr val="A4A3A4"/>
          </p15:clr>
        </p15:guide>
        <p15:guide id="19" pos="3840" userDrawn="1">
          <p15:clr>
            <a:srgbClr val="A4A3A4"/>
          </p15:clr>
        </p15:guide>
        <p15:guide id="20" pos="4021" userDrawn="1">
          <p15:clr>
            <a:srgbClr val="A4A3A4"/>
          </p15:clr>
        </p15:guide>
        <p15:guide id="21" pos="4294" userDrawn="1">
          <p15:clr>
            <a:srgbClr val="A4A3A4"/>
          </p15:clr>
        </p15:guide>
        <p15:guide id="22" pos="4430" userDrawn="1">
          <p15:clr>
            <a:srgbClr val="A4A3A4"/>
          </p15:clr>
        </p15:guide>
        <p15:guide id="23" pos="4838" userDrawn="1">
          <p15:clr>
            <a:srgbClr val="A4A3A4"/>
          </p15:clr>
        </p15:guide>
        <p15:guide id="24" pos="4929" userDrawn="1">
          <p15:clr>
            <a:srgbClr val="A4A3A4"/>
          </p15:clr>
        </p15:guide>
        <p15:guide id="25" pos="4747" userDrawn="1">
          <p15:clr>
            <a:srgbClr val="A4A3A4"/>
          </p15:clr>
        </p15:guide>
        <p15:guide id="26" pos="5428" userDrawn="1">
          <p15:clr>
            <a:srgbClr val="A4A3A4"/>
          </p15:clr>
        </p15:guide>
        <p15:guide id="27" pos="5836" userDrawn="1">
          <p15:clr>
            <a:srgbClr val="A4A3A4"/>
          </p15:clr>
        </p15:guide>
        <p15:guide id="28" pos="59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tor, Patrik" initials="SP" lastIdx="2" clrIdx="0">
    <p:extLst>
      <p:ext uri="{19B8F6BF-5375-455C-9EA6-DF929625EA0E}">
        <p15:presenceInfo xmlns:p15="http://schemas.microsoft.com/office/powerpoint/2012/main" userId="S-1-5-21-1608461153-2048204185-270368766-627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8F1F6"/>
    <a:srgbClr val="56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35" autoAdjust="0"/>
  </p:normalViewPr>
  <p:slideViewPr>
    <p:cSldViewPr>
      <p:cViewPr varScale="1">
        <p:scale>
          <a:sx n="72" d="100"/>
          <a:sy n="72" d="100"/>
        </p:scale>
        <p:origin x="1051" y="67"/>
      </p:cViewPr>
      <p:guideLst>
        <p:guide pos="257"/>
        <p:guide pos="6264"/>
        <p:guide orient="horz" pos="2523"/>
        <p:guide orient="horz" pos="960"/>
        <p:guide orient="horz" pos="3974"/>
        <p:guide orient="horz" pos="2840"/>
        <p:guide pos="483"/>
        <p:guide pos="915"/>
        <p:guide pos="1345"/>
        <p:guide pos="1436"/>
        <p:guide pos="1663"/>
        <p:guide pos="1935"/>
        <p:guide pos="2343"/>
        <p:guide pos="2479"/>
        <p:guide pos="2797"/>
        <p:guide pos="2933"/>
        <p:guide pos="3250"/>
        <p:guide pos="3432"/>
        <p:guide pos="3840"/>
        <p:guide pos="4021"/>
        <p:guide pos="4294"/>
        <p:guide pos="4430"/>
        <p:guide pos="4838"/>
        <p:guide pos="4929"/>
        <p:guide pos="4747"/>
        <p:guide pos="5428"/>
        <p:guide pos="5836"/>
        <p:guide pos="59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8B80A-EDB7-4867-B0B1-087D6AE5D2A0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3B66-E836-4052-8974-8D1740D8FB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20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s://www.xing.com/pages/minol-messtechnik" TargetMode="External"/><Relationship Id="rId2" Type="http://schemas.openxmlformats.org/officeDocument/2006/relationships/hyperlink" Target="https://www.linkedin.com/company/minol-messtechnik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twitter.com/Minol_Mt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linkedin.com/company/minol-messtechnik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twitter.com/Minol_Mt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1" y="1276350"/>
            <a:ext cx="12192000" cy="558165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26" name="Gerader Verbinder 25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88000" y="459000"/>
            <a:ext cx="3671888" cy="215900"/>
          </a:xfrm>
          <a:prstGeom prst="rect">
            <a:avLst/>
          </a:prstGeom>
        </p:spPr>
        <p:txBody>
          <a:bodyPr/>
          <a:lstStyle>
            <a:lvl1pPr>
              <a:defRPr lang="de-DE" sz="1000" b="1" kern="1200" baseline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Datum | Name Referent oder Ersteller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584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301699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805194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29176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7"/>
          </p:nvPr>
        </p:nvSpPr>
        <p:spPr>
          <a:xfrm>
            <a:off x="676276" y="1857375"/>
            <a:ext cx="4953000" cy="4705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18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13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 hasCustomPrompt="1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Source Sans Pro" panose="020B0503030403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Subheadline</a:t>
            </a:r>
          </a:p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1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196924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8915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965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7465051" y="1847850"/>
            <a:ext cx="3238500" cy="4857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60000" algn="l">
              <a:lnSpc>
                <a:spcPct val="150000"/>
              </a:lnSpc>
              <a:spcBef>
                <a:spcPts val="600"/>
              </a:spcBef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>
          <a:xfrm rot="5400000">
            <a:off x="7079995" y="2739144"/>
            <a:ext cx="3980036" cy="3248025"/>
          </a:xfrm>
          <a:prstGeom prst="round1Rect">
            <a:avLst/>
          </a:prstGeom>
          <a:solidFill>
            <a:srgbClr val="567483"/>
          </a:solidFill>
        </p:spPr>
        <p:txBody>
          <a:bodyPr vert="vert270" wrap="square" tIns="90000" bIns="90000" anchor="t" anchorCtr="0">
            <a:normAutofit/>
          </a:bodyPr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defRPr>
            </a:lvl1pPr>
            <a:lvl2pPr marL="457200" indent="0">
              <a:buClr>
                <a:srgbClr val="FFFFFF"/>
              </a:buClr>
              <a:buFont typeface="Source Sans Pro Semibold" panose="020B0603030403020204" pitchFamily="34" charset="0"/>
              <a:buNone/>
              <a:defRPr>
                <a:solidFill>
                  <a:srgbClr val="FFFFFF"/>
                </a:solidFill>
              </a:defRPr>
            </a:lvl2pPr>
            <a:lvl3pPr marL="1143000" indent="-228600">
              <a:buClr>
                <a:srgbClr val="FFFFFF"/>
              </a:buClr>
              <a:buFont typeface="Source Sans Pro Semibold" panose="020B0603030403020204" pitchFamily="34" charset="0"/>
              <a:buChar char="→"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9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206449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862219" y="1743271"/>
            <a:ext cx="58915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7" y="1064115"/>
            <a:ext cx="1020603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685800" y="1847850"/>
            <a:ext cx="3238500" cy="4857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60000" algn="l">
              <a:lnSpc>
                <a:spcPct val="150000"/>
              </a:lnSpc>
              <a:spcBef>
                <a:spcPts val="600"/>
              </a:spcBef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>
          <a:xfrm rot="5400000">
            <a:off x="329319" y="2710569"/>
            <a:ext cx="3922886" cy="3248025"/>
          </a:xfrm>
          <a:prstGeom prst="round1Rect">
            <a:avLst/>
          </a:prstGeom>
          <a:solidFill>
            <a:srgbClr val="567483"/>
          </a:solidFill>
        </p:spPr>
        <p:txBody>
          <a:bodyPr vert="vert270" wrap="square" tIns="90000" bIns="90000" anchor="t" anchorCtr="0">
            <a:normAutofit/>
          </a:bodyPr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defRPr>
            </a:lvl1pPr>
            <a:lvl2pPr marL="45720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42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67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20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91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A256536-FED7-6445-9085-B65E94C91E55}"/>
              </a:ext>
            </a:extLst>
          </p:cNvPr>
          <p:cNvGrpSpPr/>
          <p:nvPr userDrawn="1"/>
        </p:nvGrpSpPr>
        <p:grpSpPr>
          <a:xfrm>
            <a:off x="1313380" y="1909137"/>
            <a:ext cx="4084598" cy="1375642"/>
            <a:chOff x="2069431" y="1756611"/>
            <a:chExt cx="9288381" cy="3128211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FCE42E8-566B-3B4C-BD7D-03C24E016324}"/>
                </a:ext>
              </a:extLst>
            </p:cNvPr>
            <p:cNvGrpSpPr/>
            <p:nvPr/>
          </p:nvGrpSpPr>
          <p:grpSpPr>
            <a:xfrm>
              <a:off x="3777915" y="2195262"/>
              <a:ext cx="7579897" cy="2250908"/>
              <a:chOff x="3633537" y="2244892"/>
              <a:chExt cx="7579897" cy="2250908"/>
            </a:xfrm>
          </p:grpSpPr>
          <p:sp>
            <p:nvSpPr>
              <p:cNvPr id="8" name="Rounded Rectangle 2">
                <a:extLst>
                  <a:ext uri="{FF2B5EF4-FFF2-40B4-BE49-F238E27FC236}">
                    <a16:creationId xmlns:a16="http://schemas.microsoft.com/office/drawing/2014/main" id="{52E7D5A3-78F3-8648-9E7A-F41B85FF422E}"/>
                  </a:ext>
                </a:extLst>
              </p:cNvPr>
              <p:cNvSpPr/>
              <p:nvPr/>
            </p:nvSpPr>
            <p:spPr>
              <a:xfrm>
                <a:off x="3633537" y="2244892"/>
                <a:ext cx="5486401" cy="61160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9" name="Rounded Rectangle 1">
                <a:extLst>
                  <a:ext uri="{FF2B5EF4-FFF2-40B4-BE49-F238E27FC236}">
                    <a16:creationId xmlns:a16="http://schemas.microsoft.com/office/drawing/2014/main" id="{FB3420F6-E4BE-DD41-A06E-710F34D4883F}"/>
                  </a:ext>
                </a:extLst>
              </p:cNvPr>
              <p:cNvSpPr/>
              <p:nvPr/>
            </p:nvSpPr>
            <p:spPr>
              <a:xfrm>
                <a:off x="3633538" y="2550695"/>
                <a:ext cx="7579896" cy="1945105"/>
              </a:xfrm>
              <a:prstGeom prst="roundRect">
                <a:avLst>
                  <a:gd name="adj" fmla="val 113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B1A52CB-B0F1-004B-998B-E72138ED3A20}"/>
                </a:ext>
              </a:extLst>
            </p:cNvPr>
            <p:cNvSpPr/>
            <p:nvPr/>
          </p:nvSpPr>
          <p:spPr>
            <a:xfrm>
              <a:off x="2069431" y="1756611"/>
              <a:ext cx="3128211" cy="312821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E1088C69-7001-CB48-A35E-AD300797C49C}"/>
              </a:ext>
            </a:extLst>
          </p:cNvPr>
          <p:cNvGrpSpPr/>
          <p:nvPr/>
        </p:nvGrpSpPr>
        <p:grpSpPr>
          <a:xfrm>
            <a:off x="2064692" y="3716531"/>
            <a:ext cx="3333286" cy="989845"/>
            <a:chOff x="3633537" y="2244892"/>
            <a:chExt cx="7579897" cy="2250908"/>
          </a:xfrm>
        </p:grpSpPr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A503CE2D-B6AE-0448-BFC8-16FEF480896D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39EA6829-D000-FA4E-9B6C-7CDE06C218B2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D0A35543-48B7-D849-8592-D2390183C90F}"/>
              </a:ext>
            </a:extLst>
          </p:cNvPr>
          <p:cNvSpPr/>
          <p:nvPr/>
        </p:nvSpPr>
        <p:spPr>
          <a:xfrm>
            <a:off x="1313380" y="3523633"/>
            <a:ext cx="1375642" cy="1375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68749A88-9CD3-FA4A-9FD7-73CB50061438}"/>
              </a:ext>
            </a:extLst>
          </p:cNvPr>
          <p:cNvGrpSpPr/>
          <p:nvPr userDrawn="1"/>
        </p:nvGrpSpPr>
        <p:grpSpPr>
          <a:xfrm>
            <a:off x="1313380" y="5092173"/>
            <a:ext cx="4084598" cy="1375642"/>
            <a:chOff x="2069431" y="1756611"/>
            <a:chExt cx="9288381" cy="3128211"/>
          </a:xfrm>
        </p:grpSpPr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D82C4783-EA9C-8F4F-884B-AB1BF68170D0}"/>
                </a:ext>
              </a:extLst>
            </p:cNvPr>
            <p:cNvGrpSpPr/>
            <p:nvPr/>
          </p:nvGrpSpPr>
          <p:grpSpPr>
            <a:xfrm>
              <a:off x="3777915" y="2195262"/>
              <a:ext cx="7579897" cy="2250908"/>
              <a:chOff x="3633537" y="2244892"/>
              <a:chExt cx="7579897" cy="2250908"/>
            </a:xfrm>
          </p:grpSpPr>
          <p:sp>
            <p:nvSpPr>
              <p:cNvPr id="18" name="Rounded Rectangle 14">
                <a:extLst>
                  <a:ext uri="{FF2B5EF4-FFF2-40B4-BE49-F238E27FC236}">
                    <a16:creationId xmlns:a16="http://schemas.microsoft.com/office/drawing/2014/main" id="{013D95FE-3AD7-524C-BE52-E0AA8B2141F3}"/>
                  </a:ext>
                </a:extLst>
              </p:cNvPr>
              <p:cNvSpPr/>
              <p:nvPr/>
            </p:nvSpPr>
            <p:spPr>
              <a:xfrm>
                <a:off x="3633537" y="2244892"/>
                <a:ext cx="5486401" cy="611605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Rounded Rectangle 15">
                <a:extLst>
                  <a:ext uri="{FF2B5EF4-FFF2-40B4-BE49-F238E27FC236}">
                    <a16:creationId xmlns:a16="http://schemas.microsoft.com/office/drawing/2014/main" id="{1B55E566-C314-FF46-9409-86ECD24916FF}"/>
                  </a:ext>
                </a:extLst>
              </p:cNvPr>
              <p:cNvSpPr/>
              <p:nvPr/>
            </p:nvSpPr>
            <p:spPr>
              <a:xfrm>
                <a:off x="3633538" y="2550695"/>
                <a:ext cx="7579896" cy="1945105"/>
              </a:xfrm>
              <a:prstGeom prst="roundRect">
                <a:avLst>
                  <a:gd name="adj" fmla="val 1131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ED0DE21-70F0-AB46-AEC9-982B4BC26F11}"/>
                </a:ext>
              </a:extLst>
            </p:cNvPr>
            <p:cNvSpPr/>
            <p:nvPr/>
          </p:nvSpPr>
          <p:spPr>
            <a:xfrm>
              <a:off x="2069431" y="1756611"/>
              <a:ext cx="3128211" cy="31282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BEE4FFDF-EE0D-C345-BB5B-F3AEEF12F07C}"/>
              </a:ext>
            </a:extLst>
          </p:cNvPr>
          <p:cNvGrpSpPr/>
          <p:nvPr userDrawn="1"/>
        </p:nvGrpSpPr>
        <p:grpSpPr>
          <a:xfrm flipH="1">
            <a:off x="6179431" y="2102035"/>
            <a:ext cx="3333977" cy="989845"/>
            <a:chOff x="3633537" y="2244892"/>
            <a:chExt cx="7579897" cy="225090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71BC2FBA-059F-C745-9489-FE64EEE9FC3C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DC70AA1D-925F-054B-8B45-EEF20A97F160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2" name="Oval 18">
            <a:extLst>
              <a:ext uri="{FF2B5EF4-FFF2-40B4-BE49-F238E27FC236}">
                <a16:creationId xmlns:a16="http://schemas.microsoft.com/office/drawing/2014/main" id="{2D34C246-83C1-1C4A-892A-7046E227576E}"/>
              </a:ext>
            </a:extLst>
          </p:cNvPr>
          <p:cNvSpPr/>
          <p:nvPr userDrawn="1"/>
        </p:nvSpPr>
        <p:spPr>
          <a:xfrm flipH="1">
            <a:off x="8888949" y="1909137"/>
            <a:ext cx="1375927" cy="13756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CC554317-3027-2A43-8AB6-BA6A88E04F22}"/>
              </a:ext>
            </a:extLst>
          </p:cNvPr>
          <p:cNvGrpSpPr/>
          <p:nvPr/>
        </p:nvGrpSpPr>
        <p:grpSpPr>
          <a:xfrm flipH="1">
            <a:off x="6179433" y="3716531"/>
            <a:ext cx="3333977" cy="989845"/>
            <a:chOff x="3633537" y="2244892"/>
            <a:chExt cx="7579897" cy="2250908"/>
          </a:xfrm>
        </p:grpSpPr>
        <p:sp>
          <p:nvSpPr>
            <p:cNvPr id="28" name="Rounded Rectangle 24">
              <a:extLst>
                <a:ext uri="{FF2B5EF4-FFF2-40B4-BE49-F238E27FC236}">
                  <a16:creationId xmlns:a16="http://schemas.microsoft.com/office/drawing/2014/main" id="{DA424839-2F4B-3B41-935E-523C23A0847F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E8D4460E-4C72-EB41-AEA9-50CDC1E44DFE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7" name="Oval 23">
            <a:extLst>
              <a:ext uri="{FF2B5EF4-FFF2-40B4-BE49-F238E27FC236}">
                <a16:creationId xmlns:a16="http://schemas.microsoft.com/office/drawing/2014/main" id="{C81CF0F5-13BD-D745-9EA9-91FA3634122D}"/>
              </a:ext>
            </a:extLst>
          </p:cNvPr>
          <p:cNvSpPr/>
          <p:nvPr/>
        </p:nvSpPr>
        <p:spPr>
          <a:xfrm flipH="1">
            <a:off x="8888950" y="3523633"/>
            <a:ext cx="1375927" cy="13756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31" name="Group 27">
            <a:extLst>
              <a:ext uri="{FF2B5EF4-FFF2-40B4-BE49-F238E27FC236}">
                <a16:creationId xmlns:a16="http://schemas.microsoft.com/office/drawing/2014/main" id="{FAAF6C7C-CDC1-7941-A09A-04B6F4B5CBCE}"/>
              </a:ext>
            </a:extLst>
          </p:cNvPr>
          <p:cNvGrpSpPr/>
          <p:nvPr/>
        </p:nvGrpSpPr>
        <p:grpSpPr>
          <a:xfrm flipH="1">
            <a:off x="6179433" y="5285071"/>
            <a:ext cx="3333977" cy="989845"/>
            <a:chOff x="3633537" y="2244892"/>
            <a:chExt cx="7579897" cy="2250908"/>
          </a:xfrm>
        </p:grpSpPr>
        <p:sp>
          <p:nvSpPr>
            <p:cNvPr id="33" name="Rounded Rectangle 29">
              <a:extLst>
                <a:ext uri="{FF2B5EF4-FFF2-40B4-BE49-F238E27FC236}">
                  <a16:creationId xmlns:a16="http://schemas.microsoft.com/office/drawing/2014/main" id="{9FD2D2D0-4283-1045-A4DF-14407D5ACDC1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4" name="Rounded Rectangle 30">
              <a:extLst>
                <a:ext uri="{FF2B5EF4-FFF2-40B4-BE49-F238E27FC236}">
                  <a16:creationId xmlns:a16="http://schemas.microsoft.com/office/drawing/2014/main" id="{18B2F86B-BDB3-B14E-9B6B-597CD9416EF2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32" name="Oval 28">
            <a:extLst>
              <a:ext uri="{FF2B5EF4-FFF2-40B4-BE49-F238E27FC236}">
                <a16:creationId xmlns:a16="http://schemas.microsoft.com/office/drawing/2014/main" id="{4EA82F02-A11E-6F4B-BCB7-8AA4404C8D3A}"/>
              </a:ext>
            </a:extLst>
          </p:cNvPr>
          <p:cNvSpPr/>
          <p:nvPr/>
        </p:nvSpPr>
        <p:spPr>
          <a:xfrm flipH="1">
            <a:off x="8888950" y="5092173"/>
            <a:ext cx="1375927" cy="13756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6" name="Textplatzhalter 60"/>
          <p:cNvSpPr>
            <a:spLocks noGrp="1"/>
          </p:cNvSpPr>
          <p:nvPr>
            <p:ph type="body" sz="quarter" idx="16"/>
          </p:nvPr>
        </p:nvSpPr>
        <p:spPr>
          <a:xfrm>
            <a:off x="2870200" y="25781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7" name="Textplatzhalter 62"/>
          <p:cNvSpPr>
            <a:spLocks noGrp="1"/>
          </p:cNvSpPr>
          <p:nvPr>
            <p:ph type="body" sz="quarter" idx="17"/>
          </p:nvPr>
        </p:nvSpPr>
        <p:spPr>
          <a:xfrm>
            <a:off x="2882900" y="2273300"/>
            <a:ext cx="2349500" cy="3175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8" name="Textplatzhalter 60"/>
          <p:cNvSpPr>
            <a:spLocks noGrp="1"/>
          </p:cNvSpPr>
          <p:nvPr>
            <p:ph type="body" sz="quarter" idx="18"/>
          </p:nvPr>
        </p:nvSpPr>
        <p:spPr>
          <a:xfrm>
            <a:off x="2870200" y="4185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9" name="Textplatzhalter 62"/>
          <p:cNvSpPr>
            <a:spLocks noGrp="1"/>
          </p:cNvSpPr>
          <p:nvPr>
            <p:ph type="body" sz="quarter" idx="19"/>
          </p:nvPr>
        </p:nvSpPr>
        <p:spPr>
          <a:xfrm>
            <a:off x="2882900" y="3880200"/>
            <a:ext cx="2362200" cy="2981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0" name="Textplatzhalter 60"/>
          <p:cNvSpPr>
            <a:spLocks noGrp="1"/>
          </p:cNvSpPr>
          <p:nvPr>
            <p:ph type="body" sz="quarter" idx="20"/>
          </p:nvPr>
        </p:nvSpPr>
        <p:spPr>
          <a:xfrm>
            <a:off x="2870200" y="5751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1" name="Textplatzhalter 62"/>
          <p:cNvSpPr>
            <a:spLocks noGrp="1"/>
          </p:cNvSpPr>
          <p:nvPr>
            <p:ph type="body" sz="quarter" idx="21"/>
          </p:nvPr>
        </p:nvSpPr>
        <p:spPr>
          <a:xfrm>
            <a:off x="2882900" y="5446200"/>
            <a:ext cx="2387600" cy="3069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7" name="Textplatzhalter 60"/>
          <p:cNvSpPr>
            <a:spLocks noGrp="1"/>
          </p:cNvSpPr>
          <p:nvPr>
            <p:ph type="body" sz="quarter" idx="22"/>
          </p:nvPr>
        </p:nvSpPr>
        <p:spPr>
          <a:xfrm>
            <a:off x="6407300" y="25781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8" name="Textplatzhalter 62"/>
          <p:cNvSpPr>
            <a:spLocks noGrp="1"/>
          </p:cNvSpPr>
          <p:nvPr>
            <p:ph type="body" sz="quarter" idx="23"/>
          </p:nvPr>
        </p:nvSpPr>
        <p:spPr>
          <a:xfrm>
            <a:off x="6420000" y="2273300"/>
            <a:ext cx="23684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9" name="Textplatzhalter 60"/>
          <p:cNvSpPr>
            <a:spLocks noGrp="1"/>
          </p:cNvSpPr>
          <p:nvPr>
            <p:ph type="body" sz="quarter" idx="24"/>
          </p:nvPr>
        </p:nvSpPr>
        <p:spPr>
          <a:xfrm>
            <a:off x="6407300" y="4185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0" name="Textplatzhalter 62"/>
          <p:cNvSpPr>
            <a:spLocks noGrp="1"/>
          </p:cNvSpPr>
          <p:nvPr>
            <p:ph type="body" sz="quarter" idx="25"/>
          </p:nvPr>
        </p:nvSpPr>
        <p:spPr>
          <a:xfrm>
            <a:off x="6420000" y="3880200"/>
            <a:ext cx="2368400" cy="2981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1" name="Textplatzhalter 60"/>
          <p:cNvSpPr>
            <a:spLocks noGrp="1"/>
          </p:cNvSpPr>
          <p:nvPr>
            <p:ph type="body" sz="quarter" idx="26"/>
          </p:nvPr>
        </p:nvSpPr>
        <p:spPr>
          <a:xfrm>
            <a:off x="6407300" y="5751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2" name="Textplatzhalter 62"/>
          <p:cNvSpPr>
            <a:spLocks noGrp="1"/>
          </p:cNvSpPr>
          <p:nvPr>
            <p:ph type="body" sz="quarter" idx="27"/>
          </p:nvPr>
        </p:nvSpPr>
        <p:spPr>
          <a:xfrm>
            <a:off x="6420000" y="5446200"/>
            <a:ext cx="2368400" cy="2815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3" name="Textplatzhalter 17"/>
          <p:cNvSpPr>
            <a:spLocks noGrp="1"/>
          </p:cNvSpPr>
          <p:nvPr>
            <p:ph type="body" sz="quarter" idx="28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5" name="Gerader Verbinder 44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18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95975" y="4203723"/>
            <a:ext cx="4860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676275" y="1863725"/>
            <a:ext cx="4860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8"/>
          </p:nvPr>
        </p:nvSpPr>
        <p:spPr bwMode="gray">
          <a:xfrm>
            <a:off x="5895975" y="1863725"/>
            <a:ext cx="4860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76275" y="4203723"/>
            <a:ext cx="4860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80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folie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000"/>
            <a:ext cx="12192000" cy="5613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22" name="Gerader Verbinder 21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88000" y="459000"/>
            <a:ext cx="3671888" cy="215900"/>
          </a:xfrm>
          <a:prstGeom prst="rect">
            <a:avLst/>
          </a:prstGeom>
        </p:spPr>
        <p:txBody>
          <a:bodyPr/>
          <a:lstStyle>
            <a:lvl1pPr>
              <a:defRPr lang="de-DE" sz="1000" b="1" kern="1200" baseline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Datum | Name Referent oder Ersteller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80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77906" y="4298974"/>
            <a:ext cx="2884443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1205125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9363E97E-5648-AE41-92EE-9E0E7C7A39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372402" y="4298974"/>
            <a:ext cx="2884443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D11526A-C182-7B4F-8D66-E2A6A36398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4861521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438784D-FCE9-524F-B7FD-945C721BAD5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gray">
          <a:xfrm>
            <a:off x="8505085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78D0DB2-624A-174D-994F-5A56DEDC96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914231" y="4298974"/>
            <a:ext cx="2849019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34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676275" y="1854201"/>
            <a:ext cx="325755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9"/>
          </p:nvPr>
        </p:nvSpPr>
        <p:spPr bwMode="gray">
          <a:xfrm>
            <a:off x="4095956" y="1854201"/>
            <a:ext cx="3228769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21"/>
          </p:nvPr>
        </p:nvSpPr>
        <p:spPr bwMode="gray">
          <a:xfrm>
            <a:off x="7527051" y="1854201"/>
            <a:ext cx="3236199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A06BBBA-92AE-0A44-BF13-5565F72871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77908" y="4403749"/>
            <a:ext cx="3236868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2D27F68-99AD-374D-A0A2-4850AD91B4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105835" y="4403749"/>
            <a:ext cx="3228415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57E4B-3479-4844-98C9-F3B82160E3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7527404" y="4403749"/>
            <a:ext cx="3245371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29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 userDrawn="1"/>
        </p:nvSpPr>
        <p:spPr>
          <a:xfrm>
            <a:off x="3690724" y="561386"/>
            <a:ext cx="4835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</a:t>
            </a:r>
            <a:r>
              <a:rPr lang="de-DE" sz="8000" u="none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ank</a:t>
            </a:r>
            <a:r>
              <a:rPr lang="de-DE" sz="8000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</a:t>
            </a:r>
            <a:endParaRPr lang="de-DE" sz="8000" dirty="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5333084" y="1755000"/>
            <a:ext cx="1706251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 userDrawn="1"/>
        </p:nvSpPr>
        <p:spPr>
          <a:xfrm>
            <a:off x="2828041" y="2295634"/>
            <a:ext cx="656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Haben Sie Fragen?</a:t>
            </a:r>
            <a:endParaRPr lang="de-DE" dirty="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68713" y="2870801"/>
            <a:ext cx="4854575" cy="518342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1pPr>
            <a:lvl2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2pPr>
            <a:lvl3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3pPr>
            <a:lvl4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4pPr>
            <a:lvl5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ihreemail@minol.com</a:t>
            </a:r>
          </a:p>
          <a:p>
            <a:pPr lvl="0"/>
            <a:r>
              <a:rPr lang="de-DE" dirty="0" smtClean="0"/>
              <a:t>Telefon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4767999" y="3389143"/>
            <a:ext cx="2677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minol.com</a:t>
            </a:r>
          </a:p>
        </p:txBody>
      </p:sp>
      <p:pic>
        <p:nvPicPr>
          <p:cNvPr id="15" name="Grafik 14">
            <a:hlinkClick r:id="rId2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289" y="3907618"/>
            <a:ext cx="720000" cy="720000"/>
          </a:xfrm>
          <a:prstGeom prst="rect">
            <a:avLst/>
          </a:prstGeom>
        </p:spPr>
      </p:pic>
      <p:pic>
        <p:nvPicPr>
          <p:cNvPr id="17" name="Grafik 16">
            <a:hlinkClick r:id="rId4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289" y="3905758"/>
            <a:ext cx="720000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21" y="4725000"/>
            <a:ext cx="1938752" cy="574220"/>
          </a:xfrm>
          <a:prstGeom prst="rect">
            <a:avLst/>
          </a:prstGeom>
        </p:spPr>
      </p:pic>
      <p:pic>
        <p:nvPicPr>
          <p:cNvPr id="10" name="Grafik 9">
            <a:hlinkClick r:id="rId7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42289" y="3973762"/>
            <a:ext cx="594000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375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6799" userDrawn="1">
          <p15:clr>
            <a:srgbClr val="FBAE40"/>
          </p15:clr>
        </p15:guide>
        <p15:guide id="4" orient="horz" pos="1003" userDrawn="1">
          <p15:clr>
            <a:srgbClr val="FBAE40"/>
          </p15:clr>
        </p15:guide>
        <p15:guide id="5" orient="horz" pos="1174" userDrawn="1">
          <p15:clr>
            <a:srgbClr val="FBAE40"/>
          </p15:clr>
        </p15:guide>
        <p15:guide id="6" orient="horz" pos="4133" userDrawn="1">
          <p15:clr>
            <a:srgbClr val="FBAE40"/>
          </p15:clr>
        </p15:guide>
        <p15:guide id="7" pos="847" userDrawn="1">
          <p15:clr>
            <a:srgbClr val="FBAE40"/>
          </p15:clr>
        </p15:guide>
        <p15:guide id="8" pos="949" userDrawn="1">
          <p15:clr>
            <a:srgbClr val="FBAE40"/>
          </p15:clr>
        </p15:guide>
        <p15:guide id="9" pos="1391" userDrawn="1">
          <p15:clr>
            <a:srgbClr val="FBAE40"/>
          </p15:clr>
        </p15:guide>
        <p15:guide id="10" pos="1493" userDrawn="1">
          <p15:clr>
            <a:srgbClr val="FBAE40"/>
          </p15:clr>
        </p15:guide>
        <p15:guide id="11" pos="1935" userDrawn="1">
          <p15:clr>
            <a:srgbClr val="FBAE40"/>
          </p15:clr>
        </p15:guide>
        <p15:guide id="12" pos="2037" userDrawn="1">
          <p15:clr>
            <a:srgbClr val="FBAE40"/>
          </p15:clr>
        </p15:guide>
        <p15:guide id="13" pos="2479" userDrawn="1">
          <p15:clr>
            <a:srgbClr val="FBAE40"/>
          </p15:clr>
        </p15:guide>
        <p15:guide id="14" pos="2581" userDrawn="1">
          <p15:clr>
            <a:srgbClr val="FBAE40"/>
          </p15:clr>
        </p15:guide>
        <p15:guide id="15" pos="3024" userDrawn="1">
          <p15:clr>
            <a:srgbClr val="FBAE40"/>
          </p15:clr>
        </p15:guide>
        <p15:guide id="16" pos="3126" userDrawn="1">
          <p15:clr>
            <a:srgbClr val="FBAE40"/>
          </p15:clr>
        </p15:guide>
        <p15:guide id="17" pos="3534" userDrawn="1">
          <p15:clr>
            <a:srgbClr val="FBAE40"/>
          </p15:clr>
        </p15:guide>
        <p15:guide id="18" pos="3670" userDrawn="1">
          <p15:clr>
            <a:srgbClr val="FBAE40"/>
          </p15:clr>
        </p15:guide>
        <p15:guide id="19" pos="4078" userDrawn="1">
          <p15:clr>
            <a:srgbClr val="FBAE40"/>
          </p15:clr>
        </p15:guide>
        <p15:guide id="20" pos="4180" userDrawn="1">
          <p15:clr>
            <a:srgbClr val="FBAE40"/>
          </p15:clr>
        </p15:guide>
        <p15:guide id="21" pos="4622" userDrawn="1">
          <p15:clr>
            <a:srgbClr val="FBAE40"/>
          </p15:clr>
        </p15:guide>
        <p15:guide id="22" pos="4724" userDrawn="1">
          <p15:clr>
            <a:srgbClr val="FBAE40"/>
          </p15:clr>
        </p15:guide>
        <p15:guide id="23" pos="5167" userDrawn="1">
          <p15:clr>
            <a:srgbClr val="FBAE40"/>
          </p15:clr>
        </p15:guide>
        <p15:guide id="24" pos="5269" userDrawn="1">
          <p15:clr>
            <a:srgbClr val="FBAE40"/>
          </p15:clr>
        </p15:guide>
        <p15:guide id="25" pos="5677" userDrawn="1">
          <p15:clr>
            <a:srgbClr val="FBAE40"/>
          </p15:clr>
        </p15:guide>
        <p15:guide id="26" pos="5779" userDrawn="1">
          <p15:clr>
            <a:srgbClr val="FBAE40"/>
          </p15:clr>
        </p15:guide>
        <p15:guide id="27" pos="6221" userDrawn="1">
          <p15:clr>
            <a:srgbClr val="FBAE40"/>
          </p15:clr>
        </p15:guide>
        <p15:guide id="28" pos="632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1" y="1276350"/>
            <a:ext cx="12192000" cy="558165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</a:t>
            </a:r>
          </a:p>
          <a:p>
            <a:pPr lvl="0"/>
            <a:r>
              <a:rPr lang="de-DE" dirty="0" smtClean="0"/>
              <a:t>bearbeiten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26" name="Gerader Verbinder 25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10394" y="433182"/>
            <a:ext cx="1057606" cy="187818"/>
          </a:xfrm>
          <a:prstGeom prst="rect">
            <a:avLst/>
          </a:prstGeom>
        </p:spPr>
        <p:txBody>
          <a:bodyPr/>
          <a:lstStyle>
            <a:lvl1pPr>
              <a:defRPr sz="1000" b="1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13. Juni 2023 |</a:t>
            </a:r>
            <a:endParaRPr lang="de-DE" dirty="0"/>
          </a:p>
        </p:txBody>
      </p:sp>
      <p:sp>
        <p:nvSpPr>
          <p:cNvPr id="15" name="Inhaltsplatzhalter 7"/>
          <p:cNvSpPr>
            <a:spLocks noGrp="1"/>
          </p:cNvSpPr>
          <p:nvPr>
            <p:ph sz="quarter" idx="19" hasCustomPrompt="1"/>
          </p:nvPr>
        </p:nvSpPr>
        <p:spPr>
          <a:xfrm>
            <a:off x="1614000" y="433575"/>
            <a:ext cx="1885800" cy="2159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 smtClean="0"/>
              <a:t>Peter </a:t>
            </a:r>
            <a:r>
              <a:rPr lang="de-DE" dirty="0" err="1" smtClean="0"/>
              <a:t>Silie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81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folie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000"/>
            <a:ext cx="12192000" cy="5613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</a:t>
            </a:r>
          </a:p>
          <a:p>
            <a:pPr lvl="0"/>
            <a:r>
              <a:rPr lang="de-DE" dirty="0" smtClean="0"/>
              <a:t>bearbeiten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22" name="Gerader Verbinder 21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10394" y="433182"/>
            <a:ext cx="1057606" cy="187818"/>
          </a:xfrm>
          <a:prstGeom prst="rect">
            <a:avLst/>
          </a:prstGeom>
        </p:spPr>
        <p:txBody>
          <a:bodyPr/>
          <a:lstStyle>
            <a:lvl1pPr>
              <a:defRPr sz="1000" b="1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13. Juni 2023 |</a:t>
            </a:r>
            <a:endParaRPr lang="de-DE" dirty="0"/>
          </a:p>
        </p:txBody>
      </p:sp>
      <p:sp>
        <p:nvSpPr>
          <p:cNvPr id="15" name="Inhaltsplatzhalter 7"/>
          <p:cNvSpPr>
            <a:spLocks noGrp="1"/>
          </p:cNvSpPr>
          <p:nvPr>
            <p:ph sz="quarter" idx="19" hasCustomPrompt="1"/>
          </p:nvPr>
        </p:nvSpPr>
        <p:spPr>
          <a:xfrm>
            <a:off x="1614000" y="433575"/>
            <a:ext cx="1885800" cy="2159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 smtClean="0"/>
              <a:t>Peter </a:t>
            </a:r>
            <a:r>
              <a:rPr lang="de-DE" dirty="0" err="1" smtClean="0"/>
              <a:t>Silie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49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folie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69001"/>
            <a:ext cx="12219049" cy="5589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</a:t>
            </a:r>
          </a:p>
          <a:p>
            <a:pPr lvl="0"/>
            <a:r>
              <a:rPr lang="de-DE" dirty="0" smtClean="0"/>
              <a:t>bearbeiten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10394" y="433182"/>
            <a:ext cx="1057606" cy="187818"/>
          </a:xfrm>
          <a:prstGeom prst="rect">
            <a:avLst/>
          </a:prstGeom>
        </p:spPr>
        <p:txBody>
          <a:bodyPr/>
          <a:lstStyle>
            <a:lvl1pPr>
              <a:defRPr sz="1000" b="1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13. Juni 2023 |</a:t>
            </a:r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9" hasCustomPrompt="1"/>
          </p:nvPr>
        </p:nvSpPr>
        <p:spPr>
          <a:xfrm>
            <a:off x="1614000" y="433575"/>
            <a:ext cx="1885800" cy="2159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 smtClean="0"/>
              <a:t>Peter </a:t>
            </a:r>
            <a:r>
              <a:rPr lang="de-DE" dirty="0" err="1" smtClean="0"/>
              <a:t>Silie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38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09491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5816601" y="1856277"/>
            <a:ext cx="4946650" cy="500172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0949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89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7" y="668828"/>
            <a:ext cx="10187398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6758281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7515225" y="1857374"/>
            <a:ext cx="3248025" cy="470535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965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08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7" y="668828"/>
            <a:ext cx="6786974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6758281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7515225" y="714376"/>
            <a:ext cx="3248025" cy="5848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6786973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32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09491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709944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0949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9" name="Bildplatzhalter 15"/>
          <p:cNvSpPr>
            <a:spLocks noGrp="1"/>
          </p:cNvSpPr>
          <p:nvPr>
            <p:ph type="pic" sz="quarter" idx="17"/>
          </p:nvPr>
        </p:nvSpPr>
        <p:spPr>
          <a:xfrm>
            <a:off x="588000" y="1856277"/>
            <a:ext cx="4946650" cy="500172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30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folie_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69001"/>
            <a:ext cx="12219049" cy="5589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377" y="488101"/>
            <a:ext cx="1875933" cy="555614"/>
          </a:xfrm>
          <a:prstGeom prst="rect">
            <a:avLst/>
          </a:prstGeom>
        </p:spPr>
      </p:pic>
      <p:cxnSp>
        <p:nvCxnSpPr>
          <p:cNvPr id="13" name="Gerader Verbinder 12"/>
          <p:cNvCxnSpPr/>
          <p:nvPr userDrawn="1"/>
        </p:nvCxnSpPr>
        <p:spPr>
          <a:xfrm>
            <a:off x="697681" y="730626"/>
            <a:ext cx="1036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971237" y="2228850"/>
            <a:ext cx="6934200" cy="2066925"/>
          </a:xfrm>
          <a:prstGeom prst="rect">
            <a:avLst/>
          </a:prstGeom>
        </p:spPr>
        <p:txBody>
          <a:bodyPr/>
          <a:lstStyle>
            <a:lvl1pPr>
              <a:defRPr sz="3800" cap="all" baseline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/>
          </p:nvPr>
        </p:nvSpPr>
        <p:spPr>
          <a:xfrm>
            <a:off x="971550" y="4648200"/>
            <a:ext cx="4562475" cy="30818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971550" y="4886325"/>
            <a:ext cx="4562475" cy="30818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697706" y="725803"/>
            <a:ext cx="102394" cy="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604669" y="745669"/>
            <a:ext cx="1134000" cy="25391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Source Sans Pro Semibold" panose="020B0603030403020204" pitchFamily="34" charset="0"/>
              <a:buNone/>
              <a:defRPr sz="1050">
                <a:latin typeface="Source Sans Pro Semibold" panose="020B0603030403020204" pitchFamily="34" charset="0"/>
                <a:ea typeface="Source Sans Pro Semibold" panose="020B0603030403020204" pitchFamily="34" charset="0"/>
                <a:sym typeface="Wingdings" panose="05000000000000000000" pitchFamily="2" charset="2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dirty="0" smtClean="0"/>
              <a:t>minol.de</a:t>
            </a:r>
            <a:endParaRPr lang="de-DE" dirty="0"/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1074656" y="2149311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 userDrawn="1"/>
        </p:nvCxnSpPr>
        <p:spPr>
          <a:xfrm>
            <a:off x="1074656" y="4515439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88000" y="459000"/>
            <a:ext cx="3671888" cy="215900"/>
          </a:xfrm>
          <a:prstGeom prst="rect">
            <a:avLst/>
          </a:prstGeom>
        </p:spPr>
        <p:txBody>
          <a:bodyPr/>
          <a:lstStyle>
            <a:lvl1pPr>
              <a:defRPr lang="de-DE" sz="1000" b="1" kern="1200" baseline="0" smtClean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  <a:sym typeface="Wingdings" panose="05000000000000000000" pitchFamily="2" charset="2"/>
              </a:defRPr>
            </a:lvl1pPr>
          </a:lstStyle>
          <a:p>
            <a:pPr lvl="0"/>
            <a:r>
              <a:rPr lang="de-DE" dirty="0" smtClean="0"/>
              <a:t>Datum | Name Referent oder Ersteller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89235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19692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3152775" y="1743271"/>
            <a:ext cx="7600950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685800" y="1857376"/>
            <a:ext cx="2371725" cy="4705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8698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48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225499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7" y="1064115"/>
            <a:ext cx="1022508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7"/>
          </p:nvPr>
        </p:nvSpPr>
        <p:spPr>
          <a:xfrm>
            <a:off x="5810251" y="1857375"/>
            <a:ext cx="4953000" cy="47053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50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7" y="668828"/>
            <a:ext cx="10173674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805195" y="1743271"/>
            <a:ext cx="49348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7326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7"/>
          </p:nvPr>
        </p:nvSpPr>
        <p:spPr>
          <a:xfrm>
            <a:off x="676276" y="1857375"/>
            <a:ext cx="4953000" cy="4705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50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47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 hasCustomPrompt="1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Source Sans Pro" panose="020B0503030403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144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716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82880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Subheadline</a:t>
            </a:r>
          </a:p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7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196924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8915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965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7411051" y="1847850"/>
            <a:ext cx="3238500" cy="4857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60000" algn="l">
              <a:lnSpc>
                <a:spcPct val="150000"/>
              </a:lnSpc>
              <a:spcBef>
                <a:spcPts val="600"/>
              </a:spcBef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>
          <a:xfrm rot="5400000">
            <a:off x="7025995" y="2739144"/>
            <a:ext cx="3980036" cy="3248025"/>
          </a:xfrm>
          <a:prstGeom prst="round1Rect">
            <a:avLst/>
          </a:prstGeom>
          <a:solidFill>
            <a:srgbClr val="567483"/>
          </a:solidFill>
        </p:spPr>
        <p:txBody>
          <a:bodyPr vert="vert270" wrap="square" tIns="90000" bIns="90000" anchor="t" anchorCtr="0">
            <a:normAutofit/>
          </a:bodyPr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defRPr>
            </a:lvl1pPr>
            <a:lvl2pPr marL="457200" indent="0">
              <a:buClr>
                <a:srgbClr val="FFFFFF"/>
              </a:buClr>
              <a:buFont typeface="Source Sans Pro Semibold" panose="020B0603030403020204" pitchFamily="34" charset="0"/>
              <a:buNone/>
              <a:defRPr>
                <a:solidFill>
                  <a:srgbClr val="FFFFFF"/>
                </a:solidFill>
              </a:defRPr>
            </a:lvl2pPr>
            <a:lvl3pPr marL="1143000" indent="-228600">
              <a:buClr>
                <a:srgbClr val="FFFFFF"/>
              </a:buClr>
              <a:buFont typeface="Source Sans Pro Semibold" panose="020B0603030403020204" pitchFamily="34" charset="0"/>
              <a:buChar char="→"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Zweite Ebene</a:t>
            </a:r>
          </a:p>
          <a:p>
            <a:pPr lvl="0"/>
            <a:r>
              <a:rPr lang="de-DE" dirty="0" smtClean="0"/>
              <a:t>Dritte Ebene</a:t>
            </a:r>
          </a:p>
          <a:p>
            <a:pPr lvl="1"/>
            <a:r>
              <a:rPr lang="de-DE" dirty="0" smtClean="0"/>
              <a:t>Vierte Ebene</a:t>
            </a:r>
          </a:p>
          <a:p>
            <a:pPr lvl="2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53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206449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4862219" y="1743271"/>
            <a:ext cx="58915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7" y="1064115"/>
            <a:ext cx="1020603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685800" y="1847850"/>
            <a:ext cx="3238500" cy="4857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60000" algn="l">
              <a:lnSpc>
                <a:spcPct val="150000"/>
              </a:lnSpc>
              <a:spcBef>
                <a:spcPts val="600"/>
              </a:spcBef>
              <a:defRPr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>
          <a:xfrm rot="5400000">
            <a:off x="329319" y="2710569"/>
            <a:ext cx="3922886" cy="3248025"/>
          </a:xfrm>
          <a:prstGeom prst="round1Rect">
            <a:avLst/>
          </a:prstGeom>
          <a:solidFill>
            <a:srgbClr val="567483"/>
          </a:solidFill>
        </p:spPr>
        <p:txBody>
          <a:bodyPr vert="vert270" wrap="square" tIns="90000" bIns="90000" anchor="t" anchorCtr="0">
            <a:normAutofit/>
          </a:bodyPr>
          <a:lstStyle>
            <a:lvl1pPr marL="285750" indent="-28575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defRPr>
            </a:lvl1pPr>
            <a:lvl2pPr marL="457200" indent="0">
              <a:buClr>
                <a:srgbClr val="FFFFFF"/>
              </a:buClr>
              <a:buFont typeface="Source Sans Pro Semibold" panose="020B0603030403020204" pitchFamily="34" charset="0"/>
              <a:buNone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rgbClr val="FFFFFF"/>
              </a:buClr>
              <a:buFont typeface="Source Sans Pro Semibold" panose="020B0603030403020204" pitchFamily="34" charset="0"/>
              <a:buChar char="→"/>
              <a:defRPr sz="14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Zweite Ebene</a:t>
            </a:r>
          </a:p>
          <a:p>
            <a:pPr lvl="0"/>
            <a:r>
              <a:rPr lang="de-DE" dirty="0" smtClean="0"/>
              <a:t>Dritte Ebene</a:t>
            </a:r>
          </a:p>
          <a:p>
            <a:pPr lvl="1"/>
            <a:r>
              <a:rPr lang="de-DE" dirty="0" smtClean="0"/>
              <a:t>Vierte Ebene</a:t>
            </a:r>
          </a:p>
          <a:p>
            <a:pPr lvl="2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8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50" y="675001"/>
            <a:ext cx="10172700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Inhaltsplatzhalter 13"/>
          <p:cNvSpPr>
            <a:spLocks noGrp="1"/>
          </p:cNvSpPr>
          <p:nvPr>
            <p:ph sz="quarter" idx="14"/>
          </p:nvPr>
        </p:nvSpPr>
        <p:spPr>
          <a:xfrm>
            <a:off x="623594" y="1743271"/>
            <a:ext cx="10120606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77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38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21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09491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5816601" y="1856277"/>
            <a:ext cx="4946650" cy="500172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0949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7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A256536-FED7-6445-9085-B65E94C91E55}"/>
              </a:ext>
            </a:extLst>
          </p:cNvPr>
          <p:cNvGrpSpPr/>
          <p:nvPr userDrawn="1"/>
        </p:nvGrpSpPr>
        <p:grpSpPr>
          <a:xfrm>
            <a:off x="1313380" y="1909137"/>
            <a:ext cx="4084598" cy="1375642"/>
            <a:chOff x="2069431" y="1756611"/>
            <a:chExt cx="9288381" cy="3128211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FCE42E8-566B-3B4C-BD7D-03C24E016324}"/>
                </a:ext>
              </a:extLst>
            </p:cNvPr>
            <p:cNvGrpSpPr/>
            <p:nvPr/>
          </p:nvGrpSpPr>
          <p:grpSpPr>
            <a:xfrm>
              <a:off x="3777915" y="2195262"/>
              <a:ext cx="7579897" cy="2250908"/>
              <a:chOff x="3633537" y="2244892"/>
              <a:chExt cx="7579897" cy="2250908"/>
            </a:xfrm>
          </p:grpSpPr>
          <p:sp>
            <p:nvSpPr>
              <p:cNvPr id="8" name="Rounded Rectangle 2">
                <a:extLst>
                  <a:ext uri="{FF2B5EF4-FFF2-40B4-BE49-F238E27FC236}">
                    <a16:creationId xmlns:a16="http://schemas.microsoft.com/office/drawing/2014/main" id="{52E7D5A3-78F3-8648-9E7A-F41B85FF422E}"/>
                  </a:ext>
                </a:extLst>
              </p:cNvPr>
              <p:cNvSpPr/>
              <p:nvPr/>
            </p:nvSpPr>
            <p:spPr>
              <a:xfrm>
                <a:off x="3633537" y="2244892"/>
                <a:ext cx="5486401" cy="61160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9" name="Rounded Rectangle 1">
                <a:extLst>
                  <a:ext uri="{FF2B5EF4-FFF2-40B4-BE49-F238E27FC236}">
                    <a16:creationId xmlns:a16="http://schemas.microsoft.com/office/drawing/2014/main" id="{FB3420F6-E4BE-DD41-A06E-710F34D4883F}"/>
                  </a:ext>
                </a:extLst>
              </p:cNvPr>
              <p:cNvSpPr/>
              <p:nvPr/>
            </p:nvSpPr>
            <p:spPr>
              <a:xfrm>
                <a:off x="3633538" y="2550695"/>
                <a:ext cx="7579896" cy="1945105"/>
              </a:xfrm>
              <a:prstGeom prst="roundRect">
                <a:avLst>
                  <a:gd name="adj" fmla="val 113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4B1A52CB-B0F1-004B-998B-E72138ED3A20}"/>
                </a:ext>
              </a:extLst>
            </p:cNvPr>
            <p:cNvSpPr/>
            <p:nvPr/>
          </p:nvSpPr>
          <p:spPr>
            <a:xfrm>
              <a:off x="2069431" y="1756611"/>
              <a:ext cx="3128211" cy="312821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E1088C69-7001-CB48-A35E-AD300797C49C}"/>
              </a:ext>
            </a:extLst>
          </p:cNvPr>
          <p:cNvGrpSpPr/>
          <p:nvPr/>
        </p:nvGrpSpPr>
        <p:grpSpPr>
          <a:xfrm>
            <a:off x="2064692" y="3716531"/>
            <a:ext cx="3333286" cy="989845"/>
            <a:chOff x="3633537" y="2244892"/>
            <a:chExt cx="7579897" cy="2250908"/>
          </a:xfrm>
        </p:grpSpPr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A503CE2D-B6AE-0448-BFC8-16FEF480896D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39EA6829-D000-FA4E-9B6C-7CDE06C218B2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D0A35543-48B7-D849-8592-D2390183C90F}"/>
              </a:ext>
            </a:extLst>
          </p:cNvPr>
          <p:cNvSpPr/>
          <p:nvPr/>
        </p:nvSpPr>
        <p:spPr>
          <a:xfrm>
            <a:off x="1313380" y="3523633"/>
            <a:ext cx="1375642" cy="1375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68749A88-9CD3-FA4A-9FD7-73CB50061438}"/>
              </a:ext>
            </a:extLst>
          </p:cNvPr>
          <p:cNvGrpSpPr/>
          <p:nvPr userDrawn="1"/>
        </p:nvGrpSpPr>
        <p:grpSpPr>
          <a:xfrm>
            <a:off x="1313380" y="5092173"/>
            <a:ext cx="4084598" cy="1375642"/>
            <a:chOff x="2069431" y="1756611"/>
            <a:chExt cx="9288381" cy="3128211"/>
          </a:xfrm>
        </p:grpSpPr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D82C4783-EA9C-8F4F-884B-AB1BF68170D0}"/>
                </a:ext>
              </a:extLst>
            </p:cNvPr>
            <p:cNvGrpSpPr/>
            <p:nvPr/>
          </p:nvGrpSpPr>
          <p:grpSpPr>
            <a:xfrm>
              <a:off x="3777915" y="2195262"/>
              <a:ext cx="7579897" cy="2250908"/>
              <a:chOff x="3633537" y="2244892"/>
              <a:chExt cx="7579897" cy="2250908"/>
            </a:xfrm>
          </p:grpSpPr>
          <p:sp>
            <p:nvSpPr>
              <p:cNvPr id="18" name="Rounded Rectangle 14">
                <a:extLst>
                  <a:ext uri="{FF2B5EF4-FFF2-40B4-BE49-F238E27FC236}">
                    <a16:creationId xmlns:a16="http://schemas.microsoft.com/office/drawing/2014/main" id="{013D95FE-3AD7-524C-BE52-E0AA8B2141F3}"/>
                  </a:ext>
                </a:extLst>
              </p:cNvPr>
              <p:cNvSpPr/>
              <p:nvPr/>
            </p:nvSpPr>
            <p:spPr>
              <a:xfrm>
                <a:off x="3633537" y="2244892"/>
                <a:ext cx="5486401" cy="611605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Rounded Rectangle 15">
                <a:extLst>
                  <a:ext uri="{FF2B5EF4-FFF2-40B4-BE49-F238E27FC236}">
                    <a16:creationId xmlns:a16="http://schemas.microsoft.com/office/drawing/2014/main" id="{1B55E566-C314-FF46-9409-86ECD24916FF}"/>
                  </a:ext>
                </a:extLst>
              </p:cNvPr>
              <p:cNvSpPr/>
              <p:nvPr/>
            </p:nvSpPr>
            <p:spPr>
              <a:xfrm>
                <a:off x="3633538" y="2550695"/>
                <a:ext cx="7579896" cy="1945105"/>
              </a:xfrm>
              <a:prstGeom prst="roundRect">
                <a:avLst>
                  <a:gd name="adj" fmla="val 1131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ED0DE21-70F0-AB46-AEC9-982B4BC26F11}"/>
                </a:ext>
              </a:extLst>
            </p:cNvPr>
            <p:cNvSpPr/>
            <p:nvPr/>
          </p:nvSpPr>
          <p:spPr>
            <a:xfrm>
              <a:off x="2069431" y="1756611"/>
              <a:ext cx="3128211" cy="31282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BEE4FFDF-EE0D-C345-BB5B-F3AEEF12F07C}"/>
              </a:ext>
            </a:extLst>
          </p:cNvPr>
          <p:cNvGrpSpPr/>
          <p:nvPr userDrawn="1"/>
        </p:nvGrpSpPr>
        <p:grpSpPr>
          <a:xfrm flipH="1">
            <a:off x="6179431" y="2102035"/>
            <a:ext cx="3333977" cy="989845"/>
            <a:chOff x="3633537" y="2244892"/>
            <a:chExt cx="7579897" cy="225090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71BC2FBA-059F-C745-9489-FE64EEE9FC3C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DC70AA1D-925F-054B-8B45-EEF20A97F160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2" name="Oval 18">
            <a:extLst>
              <a:ext uri="{FF2B5EF4-FFF2-40B4-BE49-F238E27FC236}">
                <a16:creationId xmlns:a16="http://schemas.microsoft.com/office/drawing/2014/main" id="{2D34C246-83C1-1C4A-892A-7046E227576E}"/>
              </a:ext>
            </a:extLst>
          </p:cNvPr>
          <p:cNvSpPr/>
          <p:nvPr userDrawn="1"/>
        </p:nvSpPr>
        <p:spPr>
          <a:xfrm flipH="1">
            <a:off x="8888949" y="1909137"/>
            <a:ext cx="1375927" cy="13756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CC554317-3027-2A43-8AB6-BA6A88E04F22}"/>
              </a:ext>
            </a:extLst>
          </p:cNvPr>
          <p:cNvGrpSpPr/>
          <p:nvPr/>
        </p:nvGrpSpPr>
        <p:grpSpPr>
          <a:xfrm flipH="1">
            <a:off x="6179433" y="3716531"/>
            <a:ext cx="3333977" cy="989845"/>
            <a:chOff x="3633537" y="2244892"/>
            <a:chExt cx="7579897" cy="2250908"/>
          </a:xfrm>
        </p:grpSpPr>
        <p:sp>
          <p:nvSpPr>
            <p:cNvPr id="28" name="Rounded Rectangle 24">
              <a:extLst>
                <a:ext uri="{FF2B5EF4-FFF2-40B4-BE49-F238E27FC236}">
                  <a16:creationId xmlns:a16="http://schemas.microsoft.com/office/drawing/2014/main" id="{DA424839-2F4B-3B41-935E-523C23A0847F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E8D4460E-4C72-EB41-AEA9-50CDC1E44DFE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7" name="Oval 23">
            <a:extLst>
              <a:ext uri="{FF2B5EF4-FFF2-40B4-BE49-F238E27FC236}">
                <a16:creationId xmlns:a16="http://schemas.microsoft.com/office/drawing/2014/main" id="{C81CF0F5-13BD-D745-9EA9-91FA3634122D}"/>
              </a:ext>
            </a:extLst>
          </p:cNvPr>
          <p:cNvSpPr/>
          <p:nvPr/>
        </p:nvSpPr>
        <p:spPr>
          <a:xfrm flipH="1">
            <a:off x="8888950" y="3523633"/>
            <a:ext cx="1375927" cy="13756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pSp>
        <p:nvGrpSpPr>
          <p:cNvPr id="31" name="Group 27">
            <a:extLst>
              <a:ext uri="{FF2B5EF4-FFF2-40B4-BE49-F238E27FC236}">
                <a16:creationId xmlns:a16="http://schemas.microsoft.com/office/drawing/2014/main" id="{FAAF6C7C-CDC1-7941-A09A-04B6F4B5CBCE}"/>
              </a:ext>
            </a:extLst>
          </p:cNvPr>
          <p:cNvGrpSpPr/>
          <p:nvPr/>
        </p:nvGrpSpPr>
        <p:grpSpPr>
          <a:xfrm flipH="1">
            <a:off x="6179433" y="5285071"/>
            <a:ext cx="3333977" cy="989845"/>
            <a:chOff x="3633537" y="2244892"/>
            <a:chExt cx="7579897" cy="2250908"/>
          </a:xfrm>
        </p:grpSpPr>
        <p:sp>
          <p:nvSpPr>
            <p:cNvPr id="33" name="Rounded Rectangle 29">
              <a:extLst>
                <a:ext uri="{FF2B5EF4-FFF2-40B4-BE49-F238E27FC236}">
                  <a16:creationId xmlns:a16="http://schemas.microsoft.com/office/drawing/2014/main" id="{9FD2D2D0-4283-1045-A4DF-14407D5ACDC1}"/>
                </a:ext>
              </a:extLst>
            </p:cNvPr>
            <p:cNvSpPr/>
            <p:nvPr/>
          </p:nvSpPr>
          <p:spPr>
            <a:xfrm>
              <a:off x="3633537" y="2244892"/>
              <a:ext cx="5486401" cy="61160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4" name="Rounded Rectangle 30">
              <a:extLst>
                <a:ext uri="{FF2B5EF4-FFF2-40B4-BE49-F238E27FC236}">
                  <a16:creationId xmlns:a16="http://schemas.microsoft.com/office/drawing/2014/main" id="{18B2F86B-BDB3-B14E-9B6B-597CD9416EF2}"/>
                </a:ext>
              </a:extLst>
            </p:cNvPr>
            <p:cNvSpPr/>
            <p:nvPr/>
          </p:nvSpPr>
          <p:spPr>
            <a:xfrm>
              <a:off x="3633538" y="2550695"/>
              <a:ext cx="7579896" cy="1945105"/>
            </a:xfrm>
            <a:prstGeom prst="roundRect">
              <a:avLst>
                <a:gd name="adj" fmla="val 1131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32" name="Oval 28">
            <a:extLst>
              <a:ext uri="{FF2B5EF4-FFF2-40B4-BE49-F238E27FC236}">
                <a16:creationId xmlns:a16="http://schemas.microsoft.com/office/drawing/2014/main" id="{4EA82F02-A11E-6F4B-BCB7-8AA4404C8D3A}"/>
              </a:ext>
            </a:extLst>
          </p:cNvPr>
          <p:cNvSpPr/>
          <p:nvPr/>
        </p:nvSpPr>
        <p:spPr>
          <a:xfrm flipH="1">
            <a:off x="8888950" y="5092173"/>
            <a:ext cx="1375927" cy="13756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6" name="Textplatzhalter 60"/>
          <p:cNvSpPr>
            <a:spLocks noGrp="1"/>
          </p:cNvSpPr>
          <p:nvPr>
            <p:ph type="body" sz="quarter" idx="16"/>
          </p:nvPr>
        </p:nvSpPr>
        <p:spPr>
          <a:xfrm>
            <a:off x="2870200" y="25781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67" name="Textplatzhalter 62"/>
          <p:cNvSpPr>
            <a:spLocks noGrp="1"/>
          </p:cNvSpPr>
          <p:nvPr>
            <p:ph type="body" sz="quarter" idx="17"/>
          </p:nvPr>
        </p:nvSpPr>
        <p:spPr>
          <a:xfrm>
            <a:off x="2882900" y="2273300"/>
            <a:ext cx="2349500" cy="3175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68" name="Textplatzhalter 60"/>
          <p:cNvSpPr>
            <a:spLocks noGrp="1"/>
          </p:cNvSpPr>
          <p:nvPr>
            <p:ph type="body" sz="quarter" idx="18"/>
          </p:nvPr>
        </p:nvSpPr>
        <p:spPr>
          <a:xfrm>
            <a:off x="2870200" y="4185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69" name="Textplatzhalter 62"/>
          <p:cNvSpPr>
            <a:spLocks noGrp="1"/>
          </p:cNvSpPr>
          <p:nvPr>
            <p:ph type="body" sz="quarter" idx="19"/>
          </p:nvPr>
        </p:nvSpPr>
        <p:spPr>
          <a:xfrm>
            <a:off x="2882900" y="3880200"/>
            <a:ext cx="2362200" cy="2981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70" name="Textplatzhalter 60"/>
          <p:cNvSpPr>
            <a:spLocks noGrp="1"/>
          </p:cNvSpPr>
          <p:nvPr>
            <p:ph type="body" sz="quarter" idx="20"/>
          </p:nvPr>
        </p:nvSpPr>
        <p:spPr>
          <a:xfrm>
            <a:off x="2870200" y="5751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71" name="Textplatzhalter 62"/>
          <p:cNvSpPr>
            <a:spLocks noGrp="1"/>
          </p:cNvSpPr>
          <p:nvPr>
            <p:ph type="body" sz="quarter" idx="21"/>
          </p:nvPr>
        </p:nvSpPr>
        <p:spPr>
          <a:xfrm>
            <a:off x="2882900" y="5446200"/>
            <a:ext cx="2387600" cy="3069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77" name="Textplatzhalter 60"/>
          <p:cNvSpPr>
            <a:spLocks noGrp="1"/>
          </p:cNvSpPr>
          <p:nvPr>
            <p:ph type="body" sz="quarter" idx="22"/>
          </p:nvPr>
        </p:nvSpPr>
        <p:spPr>
          <a:xfrm>
            <a:off x="6407300" y="25781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78" name="Textplatzhalter 62"/>
          <p:cNvSpPr>
            <a:spLocks noGrp="1"/>
          </p:cNvSpPr>
          <p:nvPr>
            <p:ph type="body" sz="quarter" idx="23"/>
          </p:nvPr>
        </p:nvSpPr>
        <p:spPr>
          <a:xfrm>
            <a:off x="6420000" y="2273300"/>
            <a:ext cx="23684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79" name="Textplatzhalter 60"/>
          <p:cNvSpPr>
            <a:spLocks noGrp="1"/>
          </p:cNvSpPr>
          <p:nvPr>
            <p:ph type="body" sz="quarter" idx="24"/>
          </p:nvPr>
        </p:nvSpPr>
        <p:spPr>
          <a:xfrm>
            <a:off x="6407300" y="4185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80" name="Textplatzhalter 62"/>
          <p:cNvSpPr>
            <a:spLocks noGrp="1"/>
          </p:cNvSpPr>
          <p:nvPr>
            <p:ph type="body" sz="quarter" idx="25"/>
          </p:nvPr>
        </p:nvSpPr>
        <p:spPr>
          <a:xfrm>
            <a:off x="6420000" y="3880200"/>
            <a:ext cx="2368400" cy="2981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81" name="Textplatzhalter 60"/>
          <p:cNvSpPr>
            <a:spLocks noGrp="1"/>
          </p:cNvSpPr>
          <p:nvPr>
            <p:ph type="body" sz="quarter" idx="26"/>
          </p:nvPr>
        </p:nvSpPr>
        <p:spPr>
          <a:xfrm>
            <a:off x="6407300" y="5751000"/>
            <a:ext cx="2349500" cy="495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82" name="Textplatzhalter 62"/>
          <p:cNvSpPr>
            <a:spLocks noGrp="1"/>
          </p:cNvSpPr>
          <p:nvPr>
            <p:ph type="body" sz="quarter" idx="27"/>
          </p:nvPr>
        </p:nvSpPr>
        <p:spPr>
          <a:xfrm>
            <a:off x="6420000" y="5446200"/>
            <a:ext cx="2368400" cy="2815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</a:t>
            </a:r>
            <a:endParaRPr lang="de-DE" dirty="0"/>
          </a:p>
        </p:txBody>
      </p:sp>
      <p:sp>
        <p:nvSpPr>
          <p:cNvPr id="83" name="Textplatzhalter 17"/>
          <p:cNvSpPr>
            <a:spLocks noGrp="1"/>
          </p:cNvSpPr>
          <p:nvPr>
            <p:ph type="body" sz="quarter" idx="28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5" name="Gerader Verbinder 44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9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26000" y="4203723"/>
            <a:ext cx="4788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676275" y="1863725"/>
            <a:ext cx="4788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8"/>
          </p:nvPr>
        </p:nvSpPr>
        <p:spPr bwMode="gray">
          <a:xfrm>
            <a:off x="5826000" y="1863725"/>
            <a:ext cx="4788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76275" y="4203723"/>
            <a:ext cx="4788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lang="en-US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2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77906" y="4298974"/>
            <a:ext cx="2884443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1205125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9363E97E-5648-AE41-92EE-9E0E7C7A39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372402" y="4298974"/>
            <a:ext cx="2884443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D11526A-C182-7B4F-8D66-E2A6A36398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4861521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438784D-FCE9-524F-B7FD-945C721BAD5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gray">
          <a:xfrm>
            <a:off x="8505085" y="1958974"/>
            <a:ext cx="1800234" cy="1800000"/>
          </a:xfrm>
          <a:prstGeom prst="ellipse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78D0DB2-624A-174D-994F-5A56DEDC96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914231" y="4298974"/>
            <a:ext cx="2849019" cy="107988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144000" tIns="108000" rIns="108000" bIns="108000" rtlCol="0">
            <a:sp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06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549" y="675001"/>
            <a:ext cx="10163175" cy="534362"/>
          </a:xfrm>
        </p:spPr>
        <p:txBody>
          <a:bodyPr/>
          <a:lstStyle>
            <a:lvl1pPr>
              <a:defRPr>
                <a:solidFill>
                  <a:srgbClr val="56748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7"/>
          </p:nvPr>
        </p:nvSpPr>
        <p:spPr bwMode="gray">
          <a:xfrm>
            <a:off x="676275" y="1854201"/>
            <a:ext cx="3168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9"/>
          </p:nvPr>
        </p:nvSpPr>
        <p:spPr bwMode="gray">
          <a:xfrm>
            <a:off x="4044000" y="1863000"/>
            <a:ext cx="3168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21"/>
          </p:nvPr>
        </p:nvSpPr>
        <p:spPr bwMode="gray">
          <a:xfrm>
            <a:off x="7446000" y="1863000"/>
            <a:ext cx="3168000" cy="2159999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A06BBBA-92AE-0A44-BF13-5565F72871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77908" y="4403749"/>
            <a:ext cx="3168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342900" indent="-34290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2D27F68-99AD-374D-A0A2-4850AD91B4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053879" y="4403749"/>
            <a:ext cx="3168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57E4B-3479-4844-98C9-F3B82160E3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7446354" y="4401000"/>
            <a:ext cx="3168000" cy="2160001"/>
          </a:xfrm>
          <a:prstGeom prst="rect">
            <a:avLst/>
          </a:prstGeom>
          <a:noFill/>
          <a:ln w="6350">
            <a:noFill/>
          </a:ln>
        </p:spPr>
        <p:txBody>
          <a:bodyPr vert="horz" lIns="144000" tIns="108000" rIns="108000" bIns="108000" rtlCol="0">
            <a:normAutofit/>
          </a:bodyPr>
          <a:lstStyle>
            <a:lvl1pPr marL="285750" indent="-285750">
              <a:buClr>
                <a:schemeClr val="tx1"/>
              </a:buClr>
              <a:buFont typeface="Source Sans Pro" panose="020B0503030403020204" pitchFamily="34" charset="0"/>
              <a:buChar char="→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noProof="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lang="en-US" sz="1000" noProof="0" dirty="0"/>
            </a:lvl5pPr>
          </a:lstStyle>
          <a:p>
            <a:pPr lvl="0"/>
            <a:r>
              <a:rPr lang="en-US" noProof="0" dirty="0"/>
              <a:t>Headline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95313" y="1064115"/>
            <a:ext cx="101584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83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 userDrawn="1"/>
        </p:nvSpPr>
        <p:spPr>
          <a:xfrm>
            <a:off x="3690724" y="561386"/>
            <a:ext cx="4835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</a:t>
            </a:r>
            <a:r>
              <a:rPr lang="de-DE" sz="8000" u="none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ank</a:t>
            </a:r>
            <a:r>
              <a:rPr lang="de-DE" sz="8000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</a:t>
            </a:r>
            <a:endParaRPr lang="de-DE" sz="8000" dirty="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5333084" y="1755000"/>
            <a:ext cx="1706251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 userDrawn="1"/>
        </p:nvSpPr>
        <p:spPr>
          <a:xfrm>
            <a:off x="2828041" y="2295634"/>
            <a:ext cx="656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Haben Sie Fragen?</a:t>
            </a:r>
            <a:endParaRPr lang="de-DE" dirty="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68713" y="2870801"/>
            <a:ext cx="4854575" cy="518342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1pPr>
            <a:lvl2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2pPr>
            <a:lvl3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3pPr>
            <a:lvl4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4pPr>
            <a:lvl5pPr algn="ctr">
              <a:defRPr>
                <a:solidFill>
                  <a:srgbClr val="FFFFFF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dirty="0" smtClean="0"/>
              <a:t>ihreemail@minol.com</a:t>
            </a:r>
          </a:p>
          <a:p>
            <a:pPr lvl="0"/>
            <a:r>
              <a:rPr lang="de-DE" dirty="0" smtClean="0"/>
              <a:t>+49 123 456789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4767999" y="3389143"/>
            <a:ext cx="2677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smtClean="0">
                <a:solidFill>
                  <a:srgbClr val="FFFFFF"/>
                </a:solidFill>
                <a:latin typeface="Montserrat" panose="00000500000000000000" pitchFamily="2" charset="0"/>
              </a:rPr>
              <a:t>minol.com</a:t>
            </a:r>
          </a:p>
        </p:txBody>
      </p:sp>
      <p:pic>
        <p:nvPicPr>
          <p:cNvPr id="15" name="Grafik 14">
            <a:hlinkClick r:id="rId2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335" y="3907618"/>
            <a:ext cx="720000" cy="720000"/>
          </a:xfrm>
          <a:prstGeom prst="rect">
            <a:avLst/>
          </a:prstGeom>
        </p:spPr>
      </p:pic>
      <p:pic>
        <p:nvPicPr>
          <p:cNvPr id="17" name="Grafik 16">
            <a:hlinkClick r:id="rId4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460" y="3906071"/>
            <a:ext cx="720000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121" y="4725000"/>
            <a:ext cx="1938752" cy="5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204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6799">
          <p15:clr>
            <a:srgbClr val="FBAE40"/>
          </p15:clr>
        </p15:guide>
        <p15:guide id="4" orient="horz" pos="1003">
          <p15:clr>
            <a:srgbClr val="FBAE40"/>
          </p15:clr>
        </p15:guide>
        <p15:guide id="5" orient="horz" pos="1174">
          <p15:clr>
            <a:srgbClr val="FBAE40"/>
          </p15:clr>
        </p15:guide>
        <p15:guide id="6" orient="horz" pos="4133">
          <p15:clr>
            <a:srgbClr val="FBAE40"/>
          </p15:clr>
        </p15:guide>
        <p15:guide id="7" pos="847">
          <p15:clr>
            <a:srgbClr val="FBAE40"/>
          </p15:clr>
        </p15:guide>
        <p15:guide id="8" pos="949">
          <p15:clr>
            <a:srgbClr val="FBAE40"/>
          </p15:clr>
        </p15:guide>
        <p15:guide id="9" pos="1391">
          <p15:clr>
            <a:srgbClr val="FBAE40"/>
          </p15:clr>
        </p15:guide>
        <p15:guide id="10" pos="1493">
          <p15:clr>
            <a:srgbClr val="FBAE40"/>
          </p15:clr>
        </p15:guide>
        <p15:guide id="11" pos="1935">
          <p15:clr>
            <a:srgbClr val="FBAE40"/>
          </p15:clr>
        </p15:guide>
        <p15:guide id="12" pos="2037">
          <p15:clr>
            <a:srgbClr val="FBAE40"/>
          </p15:clr>
        </p15:guide>
        <p15:guide id="13" pos="2479">
          <p15:clr>
            <a:srgbClr val="FBAE40"/>
          </p15:clr>
        </p15:guide>
        <p15:guide id="14" pos="2581">
          <p15:clr>
            <a:srgbClr val="FBAE40"/>
          </p15:clr>
        </p15:guide>
        <p15:guide id="15" pos="3024">
          <p15:clr>
            <a:srgbClr val="FBAE40"/>
          </p15:clr>
        </p15:guide>
        <p15:guide id="16" pos="3126">
          <p15:clr>
            <a:srgbClr val="FBAE40"/>
          </p15:clr>
        </p15:guide>
        <p15:guide id="17" pos="3534">
          <p15:clr>
            <a:srgbClr val="FBAE40"/>
          </p15:clr>
        </p15:guide>
        <p15:guide id="18" pos="3670">
          <p15:clr>
            <a:srgbClr val="FBAE40"/>
          </p15:clr>
        </p15:guide>
        <p15:guide id="19" pos="4078">
          <p15:clr>
            <a:srgbClr val="FBAE40"/>
          </p15:clr>
        </p15:guide>
        <p15:guide id="20" pos="4180">
          <p15:clr>
            <a:srgbClr val="FBAE40"/>
          </p15:clr>
        </p15:guide>
        <p15:guide id="21" pos="4622">
          <p15:clr>
            <a:srgbClr val="FBAE40"/>
          </p15:clr>
        </p15:guide>
        <p15:guide id="22" pos="4724">
          <p15:clr>
            <a:srgbClr val="FBAE40"/>
          </p15:clr>
        </p15:guide>
        <p15:guide id="23" pos="5167">
          <p15:clr>
            <a:srgbClr val="FBAE40"/>
          </p15:clr>
        </p15:guide>
        <p15:guide id="24" pos="5269">
          <p15:clr>
            <a:srgbClr val="FBAE40"/>
          </p15:clr>
        </p15:guide>
        <p15:guide id="25" pos="5677">
          <p15:clr>
            <a:srgbClr val="FBAE40"/>
          </p15:clr>
        </p15:guide>
        <p15:guide id="26" pos="5779">
          <p15:clr>
            <a:srgbClr val="FBAE40"/>
          </p15:clr>
        </p15:guide>
        <p15:guide id="27" pos="6221">
          <p15:clr>
            <a:srgbClr val="FBAE40"/>
          </p15:clr>
        </p15:guide>
        <p15:guide id="28" pos="632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7" y="668828"/>
            <a:ext cx="10187398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6758281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7515225" y="1857374"/>
            <a:ext cx="3248025" cy="470535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965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1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7" y="668828"/>
            <a:ext cx="6786974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6758281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7515225" y="714376"/>
            <a:ext cx="3248025" cy="58483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6786973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32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09491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709944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094912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Bildplatzhalter 15"/>
          <p:cNvSpPr>
            <a:spLocks noGrp="1"/>
          </p:cNvSpPr>
          <p:nvPr>
            <p:ph type="pic" sz="quarter" idx="17"/>
          </p:nvPr>
        </p:nvSpPr>
        <p:spPr>
          <a:xfrm>
            <a:off x="588000" y="1856277"/>
            <a:ext cx="4946650" cy="500172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36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196923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3152775" y="1743271"/>
            <a:ext cx="7600950" cy="48194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/>
          </p:nvPr>
        </p:nvSpPr>
        <p:spPr>
          <a:xfrm>
            <a:off x="685800" y="1857376"/>
            <a:ext cx="2371725" cy="47053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8" y="1064115"/>
            <a:ext cx="1018698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23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smtClean="0"/>
          </a:p>
          <a:p>
            <a:r>
              <a:rPr lang="de-DE" smtClean="0"/>
              <a:t>minol.de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66326" y="668828"/>
            <a:ext cx="10225499" cy="44291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595019" y="1743271"/>
            <a:ext cx="5070475" cy="47894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Source Sans Pro Semibold" panose="020B0603030403020204" pitchFamily="34" charset="0"/>
              <a:buChar char="→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566737" y="1064115"/>
            <a:ext cx="10225087" cy="4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56748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7"/>
          </p:nvPr>
        </p:nvSpPr>
        <p:spPr>
          <a:xfrm>
            <a:off x="5810251" y="1857375"/>
            <a:ext cx="4953000" cy="47053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DE" smtClean="0"/>
              <a:t>Diagramm durch Klicken auf Symbol hinzufügen</a:t>
            </a: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46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0740000" y="0"/>
            <a:ext cx="1452000" cy="6858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9"/>
          <p:cNvSpPr>
            <a:spLocks noGrp="1"/>
          </p:cNvSpPr>
          <p:nvPr>
            <p:ph type="title"/>
          </p:nvPr>
        </p:nvSpPr>
        <p:spPr>
          <a:xfrm>
            <a:off x="590550" y="675001"/>
            <a:ext cx="9886950" cy="53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870857" y="5787166"/>
            <a:ext cx="965886" cy="514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675" y="654277"/>
            <a:ext cx="1060494" cy="314097"/>
          </a:xfrm>
          <a:prstGeom prst="rect">
            <a:avLst/>
          </a:prstGeom>
        </p:spPr>
      </p:pic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44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4" r:id="rId2"/>
    <p:sldLayoutId id="2147483685" r:id="rId3"/>
    <p:sldLayoutId id="2147483650" r:id="rId4"/>
    <p:sldLayoutId id="2147483690" r:id="rId5"/>
    <p:sldLayoutId id="2147483689" r:id="rId6"/>
    <p:sldLayoutId id="2147483679" r:id="rId7"/>
    <p:sldLayoutId id="2147483691" r:id="rId8"/>
    <p:sldLayoutId id="2147483695" r:id="rId9"/>
    <p:sldLayoutId id="2147483696" r:id="rId10"/>
    <p:sldLayoutId id="2147483677" r:id="rId11"/>
    <p:sldLayoutId id="2147483697" r:id="rId12"/>
    <p:sldLayoutId id="2147483692" r:id="rId13"/>
    <p:sldLayoutId id="2147483694" r:id="rId14"/>
    <p:sldLayoutId id="2147483686" r:id="rId15"/>
    <p:sldLayoutId id="2147483688" r:id="rId16"/>
    <p:sldLayoutId id="2147483687" r:id="rId17"/>
    <p:sldLayoutId id="2147483683" r:id="rId18"/>
    <p:sldLayoutId id="2147483676" r:id="rId19"/>
    <p:sldLayoutId id="2147483680" r:id="rId20"/>
    <p:sldLayoutId id="2147483681" r:id="rId21"/>
    <p:sldLayoutId id="2147483698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567483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Source Sans Pro Semibold" panose="020B0603030403020204" pitchFamily="34" charset="0"/>
        <a:buNone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  <a:sym typeface="Wingdings" panose="05000000000000000000" pitchFamily="2" charset="2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0734000" cy="6858000"/>
          </a:xfrm>
          <a:prstGeom prst="rect">
            <a:avLst/>
          </a:prstGeom>
          <a:solidFill>
            <a:srgbClr val="E8F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9"/>
          <p:cNvSpPr>
            <a:spLocks noGrp="1"/>
          </p:cNvSpPr>
          <p:nvPr>
            <p:ph type="title"/>
          </p:nvPr>
        </p:nvSpPr>
        <p:spPr>
          <a:xfrm>
            <a:off x="590550" y="675001"/>
            <a:ext cx="9886950" cy="53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870857" y="5787166"/>
            <a:ext cx="965886" cy="514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675" y="654277"/>
            <a:ext cx="1060494" cy="314097"/>
          </a:xfrm>
          <a:prstGeom prst="rect">
            <a:avLst/>
          </a:prstGeom>
        </p:spPr>
      </p:pic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78022" y="6339873"/>
            <a:ext cx="9710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de-DE" dirty="0" smtClean="0"/>
              <a:t>Seite </a:t>
            </a:r>
            <a:fld id="{B65C9AF2-2543-4861-9972-42D326A4F62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10885331" y="6321187"/>
            <a:ext cx="1312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15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8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567483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Source Sans Pro Semibold" panose="020B0603030403020204" pitchFamily="34" charset="0"/>
        <a:buNone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  <a:sym typeface="Wingdings" panose="05000000000000000000" pitchFamily="2" charset="2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bg2"/>
          </a:solidFill>
          <a:latin typeface="Source Sans Pro Semibold" panose="020B0603030403020204" pitchFamily="34" charset="0"/>
          <a:ea typeface="Source Sans Pro Semibold" panose="020B06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ol.de/smart-building-insights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minol.de/minoprotect-4-radio.html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www.minol.de/energieausweis.html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www.minol.de/legionellenpruefung.html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www.minol.de/drive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www.minol.de/hkvo-smgw.html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www.minol.de/minoldirect.html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ol.de/abrechnung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ol.de/hkvo-neu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ol.de/connect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inol.de/wasserzaehler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inol.de/heizkostenverteiler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minol.de/waermezaehler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ol.de/emonitoring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minol.de/cloud2cloud.htm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148" b="15348"/>
          <a:stretch/>
        </p:blipFill>
        <p:spPr>
          <a:xfrm>
            <a:off x="1" y="1277386"/>
            <a:ext cx="12192000" cy="558061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1074656" y="4005064"/>
            <a:ext cx="6934200" cy="2066925"/>
          </a:xfrm>
        </p:spPr>
        <p:txBody>
          <a:bodyPr/>
          <a:lstStyle/>
          <a:p>
            <a:r>
              <a:rPr lang="de-DE" sz="4000" dirty="0">
                <a:latin typeface="Eurostile" panose="020B0504020202050204" pitchFamily="34" charset="0"/>
              </a:rPr>
              <a:t>Willkommen bei </a:t>
            </a:r>
            <a:r>
              <a:rPr lang="de-DE" sz="4000" dirty="0" err="1">
                <a:latin typeface="Eurostile" panose="020B0504020202050204" pitchFamily="34" charset="0"/>
              </a:rPr>
              <a:t>Minol</a:t>
            </a:r>
            <a:r>
              <a:rPr lang="de-DE" sz="4000" dirty="0">
                <a:latin typeface="Eurostile" panose="020B0504020202050204" pitchFamily="34" charset="0"/>
              </a:rPr>
              <a:t> – </a:t>
            </a:r>
            <a:br>
              <a:rPr lang="de-DE" sz="4000" dirty="0">
                <a:latin typeface="Eurostile" panose="020B0504020202050204" pitchFamily="34" charset="0"/>
              </a:rPr>
            </a:br>
            <a:r>
              <a:rPr lang="de-DE" sz="4000" dirty="0">
                <a:latin typeface="Eurostile" panose="020B0504020202050204" pitchFamily="34" charset="0"/>
              </a:rPr>
              <a:t>Ihrem Dienstleister für die Wohnungswirtschaft.</a:t>
            </a:r>
          </a:p>
          <a:p>
            <a:endParaRPr lang="de-DE" dirty="0"/>
          </a:p>
        </p:txBody>
      </p:sp>
      <p:cxnSp>
        <p:nvCxnSpPr>
          <p:cNvPr id="14" name="Gerader Verbinder 13"/>
          <p:cNvCxnSpPr/>
          <p:nvPr/>
        </p:nvCxnSpPr>
        <p:spPr>
          <a:xfrm>
            <a:off x="903860" y="3933056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955983" y="6102500"/>
            <a:ext cx="730577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88000" y="459000"/>
            <a:ext cx="3671888" cy="2159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9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3848880"/>
          </a:xfrm>
        </p:spPr>
        <p:txBody>
          <a:bodyPr>
            <a:normAutofit/>
          </a:bodyPr>
          <a:lstStyle/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Das Minol Connect-Funksystem und Minol Smart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Building | </a:t>
            </a:r>
            <a:r>
              <a:rPr lang="de-DE" b="1" dirty="0" err="1"/>
              <a:t>Insights</a:t>
            </a:r>
            <a:r>
              <a:rPr lang="de-DE" b="1" dirty="0"/>
              <a:t> ermöglichen Ihnen ein modernes </a:t>
            </a:r>
            <a:r>
              <a:rPr lang="de-DE" b="1" dirty="0" smtClean="0"/>
              <a:t>und zukunftsorientiertes </a:t>
            </a:r>
            <a:r>
              <a:rPr lang="de-DE" b="1" dirty="0"/>
              <a:t>Immobilienmanagement in </a:t>
            </a:r>
            <a:r>
              <a:rPr lang="de-DE" b="1" dirty="0" smtClean="0"/>
              <a:t>allen nur </a:t>
            </a:r>
            <a:r>
              <a:rPr lang="de-DE" b="1" dirty="0"/>
              <a:t>denkbaren Facetten</a:t>
            </a:r>
            <a:r>
              <a:rPr lang="de-DE" b="1" dirty="0" smtClean="0"/>
              <a:t>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endParaRPr lang="de-DE" b="1" dirty="0" smtClean="0"/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Ihre Möglichkeiten: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Füllstände </a:t>
            </a:r>
            <a:r>
              <a:rPr lang="de-DE" dirty="0"/>
              <a:t>von Heizöltanks monitoren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Leckagen </a:t>
            </a:r>
            <a:r>
              <a:rPr lang="de-DE" dirty="0"/>
              <a:t>erkennen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Raumtemperatur </a:t>
            </a:r>
            <a:r>
              <a:rPr lang="de-DE" dirty="0"/>
              <a:t>und </a:t>
            </a:r>
            <a:r>
              <a:rPr lang="de-DE" dirty="0" smtClean="0"/>
              <a:t>Raumluftfeuchtigkeit überwachen</a:t>
            </a:r>
            <a:endParaRPr lang="de-DE" dirty="0"/>
          </a:p>
          <a:p>
            <a:pPr>
              <a:buClr>
                <a:srgbClr val="E3051B"/>
              </a:buClr>
            </a:pPr>
            <a:r>
              <a:rPr lang="de-DE" dirty="0" smtClean="0"/>
              <a:t>Ermittlung </a:t>
            </a:r>
            <a:r>
              <a:rPr lang="de-DE" dirty="0"/>
              <a:t>der Effizienz des Heizungssystems mittels Wärmemengenzähler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Smart Building | </a:t>
            </a:r>
            <a:r>
              <a:rPr lang="de-DE" sz="2800" dirty="0" err="1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Insights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Lösungen für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Komfort und Nachhaltigkeit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7" name="Bildplatzhalter 6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790"/>
          <a:stretch>
            <a:fillRect/>
          </a:stretch>
        </p:blipFill>
        <p:spPr>
          <a:xfrm>
            <a:off x="6347597" y="1995442"/>
            <a:ext cx="4392000" cy="4860000"/>
          </a:xfrm>
        </p:spPr>
      </p:pic>
      <p:sp>
        <p:nvSpPr>
          <p:cNvPr id="10" name="Rechteck 9"/>
          <p:cNvSpPr/>
          <p:nvPr/>
        </p:nvSpPr>
        <p:spPr>
          <a:xfrm>
            <a:off x="334985" y="6597352"/>
            <a:ext cx="33602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minol.de/smart-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buildings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-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insights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75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Rauchwarnmelder-Service 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Digital,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rechtssicher und zuverlässig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3" name="Inhaltsplatzhalter 7"/>
          <p:cNvSpPr>
            <a:spLocks noGrp="1"/>
          </p:cNvSpPr>
          <p:nvPr>
            <p:ph sz="quarter" idx="14"/>
          </p:nvPr>
        </p:nvSpPr>
        <p:spPr>
          <a:xfrm>
            <a:off x="335358" y="1524336"/>
            <a:ext cx="5760000" cy="5180662"/>
          </a:xfrm>
        </p:spPr>
        <p:txBody>
          <a:bodyPr>
            <a:normAutofit/>
          </a:bodyPr>
          <a:lstStyle/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Bieten Sie Ihren Mietern optimalen Schutz mit</a:t>
            </a:r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dem Rauchwarnmelder-Service von Minol! Unser</a:t>
            </a:r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Rauchwarnmelder </a:t>
            </a:r>
            <a:r>
              <a:rPr lang="de-DE" b="1" dirty="0" err="1"/>
              <a:t>Minoprotect</a:t>
            </a:r>
            <a:r>
              <a:rPr lang="de-DE" b="1" dirty="0"/>
              <a:t>® 4 </a:t>
            </a:r>
            <a:r>
              <a:rPr lang="de-DE" b="1" dirty="0" err="1"/>
              <a:t>radio</a:t>
            </a:r>
            <a:r>
              <a:rPr lang="de-DE" b="1" dirty="0"/>
              <a:t> wurde</a:t>
            </a:r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speziell für die Wohnungswirtschaft </a:t>
            </a:r>
            <a:r>
              <a:rPr lang="de-DE" b="1" dirty="0" smtClean="0"/>
              <a:t>entwickelt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und bietet maximale Sicherheit.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Ihre Vorteile: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Optisches </a:t>
            </a:r>
            <a:r>
              <a:rPr lang="de-DE" dirty="0"/>
              <a:t>Detektionsverfahren </a:t>
            </a:r>
            <a:r>
              <a:rPr lang="de-DE" dirty="0" smtClean="0"/>
              <a:t>mit </a:t>
            </a:r>
            <a:br>
              <a:rPr lang="de-DE" dirty="0" smtClean="0"/>
            </a:br>
            <a:r>
              <a:rPr lang="de-DE" dirty="0" smtClean="0"/>
              <a:t>zusätzlichem Thermosensor 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Fest </a:t>
            </a:r>
            <a:r>
              <a:rPr lang="de-DE" dirty="0"/>
              <a:t>integrierte </a:t>
            </a:r>
            <a:r>
              <a:rPr lang="de-DE" dirty="0" smtClean="0"/>
              <a:t>10-Jahres-Lithium-Batterie</a:t>
            </a:r>
          </a:p>
          <a:p>
            <a:pPr>
              <a:spcAft>
                <a:spcPts val="600"/>
              </a:spcAft>
            </a:pPr>
            <a:r>
              <a:rPr lang="de-DE" dirty="0"/>
              <a:t>Zyklische Selbstüberwachung mit </a:t>
            </a:r>
            <a:r>
              <a:rPr lang="de-DE" dirty="0" smtClean="0"/>
              <a:t>visuellen Kontrollmöglichkeiten </a:t>
            </a:r>
            <a:r>
              <a:rPr lang="de-DE" dirty="0"/>
              <a:t>des Gerätezustands</a:t>
            </a: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/>
              <a:t>Optische Verstopfungsüberwachung </a:t>
            </a:r>
            <a:r>
              <a:rPr lang="de-DE" dirty="0" smtClean="0"/>
              <a:t>zur </a:t>
            </a:r>
            <a:br>
              <a:rPr lang="de-DE" dirty="0" smtClean="0"/>
            </a:br>
            <a:r>
              <a:rPr lang="de-DE" dirty="0" smtClean="0"/>
              <a:t>Kontrolle </a:t>
            </a:r>
            <a:r>
              <a:rPr lang="de-DE" dirty="0"/>
              <a:t>auf freie </a:t>
            </a:r>
            <a:r>
              <a:rPr lang="de-DE" dirty="0" smtClean="0"/>
              <a:t>Raucheintrittsöffnungen</a:t>
            </a:r>
          </a:p>
          <a:p>
            <a:r>
              <a:rPr lang="de-DE" dirty="0"/>
              <a:t>Für Wohnungseigentümer und Mieter steht </a:t>
            </a:r>
            <a:r>
              <a:rPr lang="de-DE" dirty="0" smtClean="0"/>
              <a:t>ein Hotline-Service </a:t>
            </a:r>
            <a:r>
              <a:rPr lang="de-DE" dirty="0"/>
              <a:t>zur Verfügung – 24 Stunden </a:t>
            </a:r>
            <a:r>
              <a:rPr lang="de-DE" dirty="0" smtClean="0"/>
              <a:t>am Tag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7 </a:t>
            </a:r>
            <a:r>
              <a:rPr lang="de-DE" dirty="0"/>
              <a:t>Tage in der Woche.</a:t>
            </a:r>
            <a:endParaRPr lang="de-DE" dirty="0" smtClean="0"/>
          </a:p>
        </p:txBody>
      </p:sp>
      <p:sp>
        <p:nvSpPr>
          <p:cNvPr id="20" name="Rechteck 19"/>
          <p:cNvSpPr/>
          <p:nvPr/>
        </p:nvSpPr>
        <p:spPr>
          <a:xfrm>
            <a:off x="334215" y="6597352"/>
            <a:ext cx="3130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minol.de/minoprotect-4-radio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6" name="Picture 2" descr="https://www.minol.de/files/bilder/rauchwarnmelder/Minol-Rauchwarnmelder-Minoprotect-4-radio-Frontalansicht-mit-Funkzeich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314467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8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51806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Um </a:t>
            </a:r>
            <a:r>
              <a:rPr lang="de-DE" b="1" dirty="0"/>
              <a:t>mehr Transparenz </a:t>
            </a:r>
            <a:r>
              <a:rPr lang="de-DE" b="1" dirty="0" smtClean="0"/>
              <a:t>und die </a:t>
            </a:r>
            <a:r>
              <a:rPr lang="de-DE" b="1" dirty="0"/>
              <a:t>energetische </a:t>
            </a:r>
            <a:r>
              <a:rPr lang="de-DE" b="1" dirty="0" smtClean="0"/>
              <a:t>Vergleich-barkeit </a:t>
            </a:r>
            <a:r>
              <a:rPr lang="de-DE" b="1" dirty="0"/>
              <a:t>von </a:t>
            </a:r>
            <a:r>
              <a:rPr lang="de-DE" b="1" dirty="0" smtClean="0"/>
              <a:t>Objekten zu </a:t>
            </a:r>
            <a:r>
              <a:rPr lang="de-DE" b="1" dirty="0"/>
              <a:t>ermöglichen, wurde 2007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der verpflichtende Energieausweis eingeführt. Der Energieausweis muss alle zehn Jahre erneuert werden.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Ihre Vorteile bei Minol: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Bedarfsbasierte Energieausweise mit </a:t>
            </a:r>
            <a:r>
              <a:rPr lang="de-DE" dirty="0"/>
              <a:t>Datenaufnahme durch </a:t>
            </a:r>
            <a:r>
              <a:rPr lang="de-DE" dirty="0" smtClean="0"/>
              <a:t>geprüfte </a:t>
            </a:r>
            <a:r>
              <a:rPr lang="de-DE" dirty="0" err="1" smtClean="0"/>
              <a:t>Objektbesichtiger</a:t>
            </a:r>
            <a:endParaRPr lang="de-DE" dirty="0" smtClean="0"/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Verbrauchsbasierte Energieausweise </a:t>
            </a:r>
            <a:r>
              <a:rPr lang="de-DE" dirty="0" smtClean="0"/>
              <a:t>– digital </a:t>
            </a:r>
            <a:r>
              <a:rPr lang="de-DE" dirty="0"/>
              <a:t>und günstig, mit </a:t>
            </a:r>
            <a:r>
              <a:rPr lang="de-DE" dirty="0" smtClean="0"/>
              <a:t>Eingabeprüfung bei Online-Bestellung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Archivierung </a:t>
            </a:r>
            <a:r>
              <a:rPr lang="de-DE" dirty="0"/>
              <a:t>der Energieausweise </a:t>
            </a:r>
            <a:r>
              <a:rPr lang="de-DE" dirty="0" smtClean="0"/>
              <a:t>für zehn </a:t>
            </a:r>
            <a:r>
              <a:rPr lang="de-DE" dirty="0"/>
              <a:t>Jahre im </a:t>
            </a:r>
            <a:r>
              <a:rPr lang="de-DE" dirty="0" smtClean="0"/>
              <a:t>Kundenportal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b="1" dirty="0" smtClean="0"/>
              <a:t>Service </a:t>
            </a:r>
            <a:r>
              <a:rPr lang="de-DE" b="1" dirty="0"/>
              <a:t>plus</a:t>
            </a:r>
            <a:r>
              <a:rPr lang="de-DE" b="1" dirty="0" smtClean="0"/>
              <a:t>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Expresserstellung innerhalb von drei Werktagen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Zentrale Bearbeitung </a:t>
            </a:r>
            <a:r>
              <a:rPr lang="de-DE" dirty="0" smtClean="0"/>
              <a:t>durch unser </a:t>
            </a:r>
            <a:r>
              <a:rPr lang="de-DE" dirty="0"/>
              <a:t>Energieausweis-Spezialistenteam</a:t>
            </a: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Energieausweise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Energieeffizienz schwarz auf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weiß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4985" y="6597352"/>
            <a:ext cx="28376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minol.de/energieausweis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8046" r="22000"/>
          <a:stretch/>
        </p:blipFill>
        <p:spPr>
          <a:xfrm>
            <a:off x="6355945" y="2004052"/>
            <a:ext cx="4392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51806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Minol unterstützt Vermieter und Verwalter </a:t>
            </a:r>
            <a:r>
              <a:rPr lang="de-DE" b="1" dirty="0" smtClean="0"/>
              <a:t>dabei, die </a:t>
            </a:r>
            <a:r>
              <a:rPr lang="de-DE" b="1" dirty="0"/>
              <a:t>Bewohner Ihrer Liegenschaften </a:t>
            </a:r>
            <a:r>
              <a:rPr lang="de-DE" b="1" dirty="0" smtClean="0"/>
              <a:t>vor krankheits-erregenden Bakterien </a:t>
            </a:r>
            <a:r>
              <a:rPr lang="de-DE" b="1" dirty="0"/>
              <a:t>im Trinkwasser zu schützen</a:t>
            </a:r>
            <a:r>
              <a:rPr lang="de-DE" b="1" dirty="0" smtClean="0"/>
              <a:t>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Ihre Vorteile: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Hohe Expertise rund um </a:t>
            </a:r>
            <a:r>
              <a:rPr lang="de-DE" dirty="0" smtClean="0"/>
              <a:t>die Trinkwasseranalyse bereits </a:t>
            </a:r>
            <a:r>
              <a:rPr lang="de-DE" dirty="0"/>
              <a:t>seit </a:t>
            </a:r>
            <a:r>
              <a:rPr lang="de-DE" dirty="0" smtClean="0"/>
              <a:t>2012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Umfassende, </a:t>
            </a:r>
            <a:r>
              <a:rPr lang="de-DE" dirty="0" smtClean="0"/>
              <a:t>rechtssichere Dokumentation </a:t>
            </a:r>
            <a:r>
              <a:rPr lang="de-DE" dirty="0"/>
              <a:t>im </a:t>
            </a:r>
            <a:r>
              <a:rPr lang="de-DE" dirty="0" smtClean="0"/>
              <a:t>Kunden-portal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Wer </a:t>
            </a:r>
            <a:r>
              <a:rPr lang="de-DE" b="1" dirty="0"/>
              <a:t>trägt die Kosten</a:t>
            </a:r>
            <a:r>
              <a:rPr lang="de-DE" b="1" dirty="0" smtClean="0"/>
              <a:t>?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Die Kosten für die </a:t>
            </a:r>
            <a:r>
              <a:rPr lang="de-DE" dirty="0" smtClean="0"/>
              <a:t>orientierende Legionellenprüfung </a:t>
            </a:r>
            <a:r>
              <a:rPr lang="de-DE" dirty="0"/>
              <a:t>dürfen </a:t>
            </a:r>
            <a:r>
              <a:rPr lang="de-DE" dirty="0" smtClean="0"/>
              <a:t>gemäß § </a:t>
            </a:r>
            <a:r>
              <a:rPr lang="de-DE" dirty="0"/>
              <a:t>2 BetrKV </a:t>
            </a:r>
            <a:r>
              <a:rPr lang="de-DE" dirty="0" smtClean="0"/>
              <a:t>umgelegt werden</a:t>
            </a:r>
            <a:endParaRPr lang="de-DE" dirty="0"/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Wichtig zu wissen!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Laut Trinkwasserverordnung </a:t>
            </a:r>
            <a:r>
              <a:rPr lang="de-DE" dirty="0" smtClean="0"/>
              <a:t>sind Gebäude </a:t>
            </a:r>
            <a:r>
              <a:rPr lang="de-DE" dirty="0"/>
              <a:t>ab drei Wohneinheiten </a:t>
            </a:r>
            <a:r>
              <a:rPr lang="de-DE" dirty="0" smtClean="0"/>
              <a:t>unter bestimmten Voraussetzungen regelmäßig alle </a:t>
            </a:r>
            <a:r>
              <a:rPr lang="de-DE" dirty="0"/>
              <a:t>drei Jahre zu untersuchen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</a:t>
            </a:r>
            <a:r>
              <a:rPr lang="de-DE" sz="28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Legionellenprüfung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Gesundheit und Sicherheit für Ihre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Mieter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4985" y="6597352"/>
            <a:ext cx="3116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legionellenpruefung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6602" t="4224" r="1" b="18892"/>
          <a:stretch/>
        </p:blipFill>
        <p:spPr>
          <a:xfrm>
            <a:off x="6346528" y="1996809"/>
            <a:ext cx="4392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51806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Das </a:t>
            </a:r>
            <a:r>
              <a:rPr lang="de-DE" b="1" dirty="0" smtClean="0"/>
              <a:t>modulare </a:t>
            </a:r>
            <a:r>
              <a:rPr lang="de-DE" b="1" dirty="0"/>
              <a:t>Baukastensystem </a:t>
            </a:r>
            <a:r>
              <a:rPr lang="de-DE" b="1" dirty="0" smtClean="0"/>
              <a:t>Minol Drive </a:t>
            </a:r>
            <a:r>
              <a:rPr lang="de-DE" b="1" dirty="0"/>
              <a:t>– powered by GP JOULE CONNECT </a:t>
            </a:r>
            <a:r>
              <a:rPr lang="de-DE" b="1" dirty="0" smtClean="0"/>
              <a:t>bietet alle </a:t>
            </a:r>
            <a:r>
              <a:rPr lang="de-DE" b="1" dirty="0"/>
              <a:t>Leistungen smarter Mobilität</a:t>
            </a:r>
            <a:r>
              <a:rPr lang="de-DE" b="1" dirty="0" smtClean="0"/>
              <a:t>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Beratung: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Analyse von </a:t>
            </a:r>
            <a:r>
              <a:rPr lang="de-DE" dirty="0" smtClean="0"/>
              <a:t>Rahmenbedingungen und Mobilitätsbedarf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Förderungen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Technische Planung, Projektplanung und Onlineberatung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Laden: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Ladeinfrastruktur für Neubau und </a:t>
            </a:r>
            <a:r>
              <a:rPr lang="de-DE" dirty="0" smtClean="0"/>
              <a:t>Bestand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Ladesäulen und Wallboxen</a:t>
            </a:r>
            <a:endParaRPr lang="de-DE" b="1" dirty="0"/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Technische </a:t>
            </a:r>
            <a:r>
              <a:rPr lang="de-DE" dirty="0"/>
              <a:t>Installation vor </a:t>
            </a:r>
            <a:r>
              <a:rPr lang="de-DE" dirty="0" smtClean="0"/>
              <a:t>Ort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Betrieb, Wartung und </a:t>
            </a:r>
            <a:r>
              <a:rPr lang="de-DE" dirty="0" smtClean="0"/>
              <a:t>Service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Zugang zu bundesweitem Roaming-Verbund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907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Mobilitätslösungen mit Minol Drive</a:t>
            </a:r>
            <a:b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powered by GP JOULE </a:t>
            </a:r>
            <a:r>
              <a:rPr lang="en-US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</a:t>
            </a:r>
            <a:endParaRPr lang="en-US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4985" y="6597352"/>
            <a:ext cx="22204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drive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6294" r="22002"/>
          <a:stretch/>
        </p:blipFill>
        <p:spPr>
          <a:xfrm>
            <a:off x="6364393" y="1989437"/>
            <a:ext cx="4392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51806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E3051B"/>
              </a:buClr>
              <a:buNone/>
            </a:pPr>
            <a:r>
              <a:rPr lang="de-DE" b="1" dirty="0"/>
              <a:t>Durch die Digitalisierung der Energiewende</a:t>
            </a:r>
          </a:p>
          <a:p>
            <a:pPr marL="0" indent="0">
              <a:lnSpc>
                <a:spcPct val="110000"/>
              </a:lnSpc>
              <a:buClr>
                <a:srgbClr val="E3051B"/>
              </a:buClr>
              <a:buNone/>
            </a:pPr>
            <a:r>
              <a:rPr lang="de-DE" b="1" dirty="0"/>
              <a:t>wird sich die Energieversorgung grundlegend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verändern</a:t>
            </a:r>
            <a:r>
              <a:rPr lang="de-DE" b="1" dirty="0" smtClean="0"/>
              <a:t>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Nutzen: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 err="1">
                <a:sym typeface="Wingdings" panose="05000000000000000000" pitchFamily="2" charset="2"/>
              </a:rPr>
              <a:t>Netzdienlichkeit</a:t>
            </a:r>
            <a:r>
              <a:rPr lang="de-DE" dirty="0">
                <a:sym typeface="Wingdings" panose="05000000000000000000" pitchFamily="2" charset="2"/>
              </a:rPr>
              <a:t> und </a:t>
            </a:r>
            <a:r>
              <a:rPr lang="de-DE" dirty="0" smtClean="0">
                <a:sym typeface="Wingdings" panose="05000000000000000000" pitchFamily="2" charset="2"/>
              </a:rPr>
              <a:t>–</a:t>
            </a:r>
            <a:r>
              <a:rPr lang="de-DE" dirty="0" err="1" smtClean="0">
                <a:sym typeface="Wingdings" panose="05000000000000000000" pitchFamily="2" charset="2"/>
              </a:rPr>
              <a:t>stabilität</a:t>
            </a:r>
            <a:r>
              <a:rPr lang="de-DE" dirty="0" smtClean="0">
                <a:sym typeface="Wingdings" panose="05000000000000000000" pitchFamily="2" charset="2"/>
              </a:rPr>
              <a:t> für Versorgungsnetze 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 smtClean="0"/>
              <a:t>Vermeidung </a:t>
            </a:r>
            <a:r>
              <a:rPr lang="de-DE" dirty="0"/>
              <a:t>von </a:t>
            </a:r>
            <a:r>
              <a:rPr lang="de-DE" dirty="0" smtClean="0"/>
              <a:t>Vor-Ort-Auslesungen</a:t>
            </a:r>
          </a:p>
          <a:p>
            <a:pPr marL="0" lvl="1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Anwendungsbereich: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/>
              <a:t>Hauptmessungen von Strom und </a:t>
            </a:r>
            <a:r>
              <a:rPr lang="de-DE" dirty="0" smtClean="0"/>
              <a:t>Gas 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 smtClean="0"/>
              <a:t>Intelligente Verbrauchsanalysen, z</a:t>
            </a:r>
            <a:r>
              <a:rPr lang="de-DE" dirty="0"/>
              <a:t>. B. </a:t>
            </a:r>
            <a:r>
              <a:rPr lang="de-DE" dirty="0" smtClean="0"/>
              <a:t>Building </a:t>
            </a:r>
            <a:r>
              <a:rPr lang="de-DE" dirty="0" err="1" smtClean="0"/>
              <a:t>Intelligence</a:t>
            </a:r>
            <a:r>
              <a:rPr lang="de-DE" dirty="0" smtClean="0"/>
              <a:t> mit Betriebs- und Wirtschaftlichkeits-analysen</a:t>
            </a:r>
          </a:p>
          <a:p>
            <a:pPr marL="0" lvl="1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dirty="0" smtClean="0"/>
              <a:t>M</a:t>
            </a:r>
            <a:r>
              <a:rPr lang="de-DE" b="1" dirty="0" smtClean="0"/>
              <a:t>inol-Lösung: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/>
              <a:t>Minol Connect kann </a:t>
            </a:r>
            <a:r>
              <a:rPr lang="de-DE" dirty="0" smtClean="0"/>
              <a:t>mit dem SMGW </a:t>
            </a:r>
            <a:r>
              <a:rPr lang="de-DE" dirty="0"/>
              <a:t>verbunden </a:t>
            </a:r>
            <a:r>
              <a:rPr lang="de-DE" dirty="0" smtClean="0"/>
              <a:t>werden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/>
              <a:t>Minol kann als aktiver </a:t>
            </a:r>
            <a:r>
              <a:rPr lang="de-DE" dirty="0" smtClean="0"/>
              <a:t>Externer Marktteilnehmer Daten </a:t>
            </a:r>
            <a:r>
              <a:rPr lang="de-DE" dirty="0"/>
              <a:t>aus dem SMGW </a:t>
            </a:r>
            <a:r>
              <a:rPr lang="de-DE" dirty="0" smtClean="0"/>
              <a:t>erhalten und </a:t>
            </a:r>
            <a:r>
              <a:rPr lang="de-DE" dirty="0"/>
              <a:t>verarbeiten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907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Smart Meter Gateway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Das Instrument der Energiewende</a:t>
            </a:r>
            <a:endParaRPr lang="en-US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4985" y="6597352"/>
            <a:ext cx="2621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smartmeter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1900" t="-236" r="26085" b="236"/>
          <a:stretch/>
        </p:blipFill>
        <p:spPr>
          <a:xfrm>
            <a:off x="6368058" y="1998962"/>
            <a:ext cx="4392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28407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Die integrierte Plattform Minol </a:t>
            </a:r>
            <a:r>
              <a:rPr lang="de-DE" b="1" dirty="0" err="1"/>
              <a:t>direct</a:t>
            </a:r>
            <a:r>
              <a:rPr lang="de-DE" b="1" dirty="0"/>
              <a:t> ist der Zugang zu Ihrem digitalen Ökosystem für </a:t>
            </a:r>
            <a:r>
              <a:rPr lang="de-DE" b="1" dirty="0" smtClean="0"/>
              <a:t>die Wohnungs-wirtschaft</a:t>
            </a:r>
            <a:r>
              <a:rPr lang="de-DE" b="1" dirty="0"/>
              <a:t>! </a:t>
            </a:r>
            <a:endParaRPr lang="de-DE" b="1" dirty="0" smtClean="0"/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>
                <a:sym typeface="Wingdings" panose="05000000000000000000" pitchFamily="2" charset="2"/>
              </a:rPr>
              <a:t>Mit Minol Connect </a:t>
            </a:r>
            <a:r>
              <a:rPr lang="de-DE" dirty="0" err="1">
                <a:sym typeface="Wingdings" panose="05000000000000000000" pitchFamily="2" charset="2"/>
              </a:rPr>
              <a:t>Insights</a:t>
            </a:r>
            <a:r>
              <a:rPr lang="de-DE" dirty="0">
                <a:sym typeface="Wingdings" panose="05000000000000000000" pitchFamily="2" charset="2"/>
              </a:rPr>
              <a:t> haben Vermieter und Verwalter alle Informationen zur Immobilie im Blick</a:t>
            </a:r>
          </a:p>
          <a:p>
            <a:pPr marL="285750" lvl="1" indent="-285750"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Char char="→"/>
            </a:pPr>
            <a:r>
              <a:rPr lang="de-DE" dirty="0"/>
              <a:t>Die Online-Überwachung </a:t>
            </a:r>
            <a:r>
              <a:rPr lang="de-DE" dirty="0" smtClean="0"/>
              <a:t>von Gebäudezuständen </a:t>
            </a:r>
            <a:r>
              <a:rPr lang="de-DE" dirty="0"/>
              <a:t>spart </a:t>
            </a:r>
            <a:r>
              <a:rPr lang="de-DE" dirty="0" smtClean="0"/>
              <a:t>Zeit und Aufwand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907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d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irect </a:t>
            </a:r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–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alles </a:t>
            </a:r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einer Anwendung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Einfach, komfortabel, transparent, sicher</a:t>
            </a:r>
            <a:endParaRPr lang="en-US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4985" y="6597352"/>
            <a:ext cx="22669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direct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Bildplatzhalter 3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/>
          <a:srcRect l="24325" r="29518"/>
          <a:stretch/>
        </p:blipFill>
        <p:spPr>
          <a:xfrm>
            <a:off x="6343547" y="1998365"/>
            <a:ext cx="4392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33860"/>
            <a:ext cx="5760641" cy="499148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Minol ist Ihr zuverlässiger Partner rund </a:t>
            </a:r>
            <a:r>
              <a:rPr lang="de-DE" b="1" dirty="0" smtClean="0"/>
              <a:t>um die Abrechnung</a:t>
            </a:r>
          </a:p>
          <a:p>
            <a:pPr lvl="0">
              <a:buClr>
                <a:srgbClr val="E3051B"/>
              </a:buClr>
            </a:pPr>
            <a:r>
              <a:rPr lang="de-DE" b="1" dirty="0" smtClean="0"/>
              <a:t>Verbraucherfreundlich</a:t>
            </a:r>
            <a:r>
              <a:rPr lang="de-DE" dirty="0" smtClean="0"/>
              <a:t>: Übersichtlich –</a:t>
            </a:r>
            <a:endParaRPr lang="de-DE" dirty="0"/>
          </a:p>
          <a:p>
            <a:pPr marL="0" lvl="0" indent="0" defTabSz="28800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dirty="0" smtClean="0"/>
              <a:t>	wichtige Kennzahlen werden hervorgehoben</a:t>
            </a:r>
          </a:p>
          <a:p>
            <a:pPr>
              <a:lnSpc>
                <a:spcPct val="110000"/>
              </a:lnSpc>
              <a:buClr>
                <a:srgbClr val="E3051B"/>
              </a:buClr>
            </a:pPr>
            <a:r>
              <a:rPr lang="de-DE" b="1" dirty="0" smtClean="0"/>
              <a:t>Transparent</a:t>
            </a:r>
            <a:r>
              <a:rPr lang="de-DE" dirty="0"/>
              <a:t>: </a:t>
            </a:r>
            <a:r>
              <a:rPr lang="de-DE" dirty="0" smtClean="0"/>
              <a:t>Vollständige </a:t>
            </a:r>
            <a:r>
              <a:rPr lang="de-DE" dirty="0"/>
              <a:t>Darstellung der</a:t>
            </a:r>
          </a:p>
          <a:p>
            <a:pPr marL="0" indent="0" defTabSz="288000">
              <a:lnSpc>
                <a:spcPct val="110000"/>
              </a:lnSpc>
              <a:spcAft>
                <a:spcPts val="600"/>
              </a:spcAft>
              <a:buClr>
                <a:srgbClr val="E3051B"/>
              </a:buClr>
              <a:buFont typeface="Source Sans Pro Semibold" panose="020B0603030403020204" pitchFamily="34" charset="0"/>
              <a:buNone/>
            </a:pPr>
            <a:r>
              <a:rPr lang="de-DE" dirty="0"/>
              <a:t>	Ablesewerte, Kostenanteile und Berechnungen</a:t>
            </a:r>
          </a:p>
          <a:p>
            <a:pPr defTabSz="288000"/>
            <a:r>
              <a:rPr lang="de-DE" b="1" dirty="0"/>
              <a:t>Zuverlässig</a:t>
            </a:r>
            <a:r>
              <a:rPr lang="de-DE" dirty="0"/>
              <a:t>: </a:t>
            </a:r>
            <a:r>
              <a:rPr lang="de-DE" dirty="0" smtClean="0"/>
              <a:t>Strikte </a:t>
            </a:r>
            <a:r>
              <a:rPr lang="de-DE" dirty="0"/>
              <a:t>Einhaltung sämtlicher</a:t>
            </a:r>
          </a:p>
          <a:p>
            <a:pPr marL="0" indent="0" defTabSz="288000">
              <a:spcAft>
                <a:spcPts val="600"/>
              </a:spcAft>
              <a:buFont typeface="Source Sans Pro Semibold" panose="020B0603030403020204" pitchFamily="34" charset="0"/>
              <a:buNone/>
            </a:pPr>
            <a:r>
              <a:rPr lang="de-DE" dirty="0" smtClean="0"/>
              <a:t>	Termine </a:t>
            </a:r>
            <a:r>
              <a:rPr lang="de-DE" dirty="0"/>
              <a:t>und </a:t>
            </a:r>
            <a:r>
              <a:rPr lang="de-DE" dirty="0" smtClean="0"/>
              <a:t>rechtlicher Vorgaben</a:t>
            </a:r>
          </a:p>
          <a:p>
            <a:r>
              <a:rPr lang="de-DE" dirty="0"/>
              <a:t>Zertifizierte Prozesse nach DIN EN ISO</a:t>
            </a:r>
          </a:p>
          <a:p>
            <a:pPr marL="0" indent="0" defTabSz="288000">
              <a:spcAft>
                <a:spcPts val="600"/>
              </a:spcAft>
              <a:buNone/>
            </a:pPr>
            <a:r>
              <a:rPr lang="de-DE" dirty="0" smtClean="0"/>
              <a:t>	9001:2015 </a:t>
            </a:r>
            <a:r>
              <a:rPr lang="de-DE" dirty="0"/>
              <a:t>und </a:t>
            </a:r>
            <a:r>
              <a:rPr lang="de-DE" dirty="0" smtClean="0"/>
              <a:t>Minol-Qualitätsmanagement</a:t>
            </a:r>
          </a:p>
          <a:p>
            <a:pPr defTabSz="288000">
              <a:spcAft>
                <a:spcPts val="600"/>
              </a:spcAft>
            </a:pPr>
            <a:r>
              <a:rPr lang="de-DE" dirty="0" smtClean="0"/>
              <a:t>Weitere </a:t>
            </a:r>
            <a:r>
              <a:rPr lang="de-DE" dirty="0"/>
              <a:t>L</a:t>
            </a:r>
            <a:r>
              <a:rPr lang="de-DE" dirty="0" smtClean="0"/>
              <a:t>eistungen</a:t>
            </a:r>
            <a:r>
              <a:rPr lang="de-DE" dirty="0"/>
              <a:t>: </a:t>
            </a:r>
            <a:endParaRPr lang="de-DE" dirty="0" smtClean="0"/>
          </a:p>
          <a:p>
            <a:pPr lvl="1">
              <a:spcAft>
                <a:spcPts val="600"/>
              </a:spcAft>
              <a:buClr>
                <a:srgbClr val="E30018"/>
              </a:buClr>
            </a:pPr>
            <a:r>
              <a:rPr lang="de-DE" dirty="0"/>
              <a:t>Vorauszahlungsberechnung</a:t>
            </a:r>
          </a:p>
          <a:p>
            <a:pPr lvl="1">
              <a:spcAft>
                <a:spcPts val="600"/>
              </a:spcAft>
              <a:buClr>
                <a:srgbClr val="E30018"/>
              </a:buClr>
            </a:pPr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-Kostenaufteilung</a:t>
            </a:r>
          </a:p>
          <a:p>
            <a:pPr lvl="1">
              <a:spcAft>
                <a:spcPts val="600"/>
              </a:spcAft>
              <a:buClr>
                <a:srgbClr val="E30018"/>
              </a:buClr>
            </a:pPr>
            <a:r>
              <a:rPr lang="de-DE" dirty="0" smtClean="0"/>
              <a:t>Ausweis </a:t>
            </a:r>
            <a:r>
              <a:rPr lang="de-DE" dirty="0"/>
              <a:t>haushaltsnaher </a:t>
            </a:r>
            <a:r>
              <a:rPr lang="de-DE" dirty="0" smtClean="0"/>
              <a:t>Dienstleistungen</a:t>
            </a:r>
            <a:br>
              <a:rPr lang="de-DE" dirty="0" smtClean="0"/>
            </a:br>
            <a:r>
              <a:rPr lang="de-DE" dirty="0" smtClean="0"/>
              <a:t>(steuerlich </a:t>
            </a:r>
            <a:r>
              <a:rPr lang="de-DE" dirty="0"/>
              <a:t>absetzbar nach § 35a EStG)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E30018"/>
              </a:buClr>
            </a:pPr>
            <a:r>
              <a:rPr lang="de-DE" dirty="0" smtClean="0"/>
              <a:t>Umsatzsteuerausweis </a:t>
            </a:r>
            <a:r>
              <a:rPr lang="de-DE" dirty="0"/>
              <a:t>nach § 14 UStG für Ihre </a:t>
            </a:r>
            <a:r>
              <a:rPr lang="de-DE" dirty="0" smtClean="0"/>
              <a:t>gewerblichen </a:t>
            </a:r>
            <a:r>
              <a:rPr lang="de-DE" dirty="0"/>
              <a:t>Mieter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6636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Heiz- und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Betriebskostenabrechnung</a:t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Digital, rechtssicher und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HKVO-konform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4" name="Bildplatzhalter 3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r="22187" b="4051"/>
          <a:stretch/>
        </p:blipFill>
        <p:spPr>
          <a:xfrm>
            <a:off x="6355455" y="1999151"/>
            <a:ext cx="4392000" cy="4860000"/>
          </a:xfrm>
        </p:spPr>
      </p:pic>
      <p:sp>
        <p:nvSpPr>
          <p:cNvPr id="11" name="Rechteck 10"/>
          <p:cNvSpPr/>
          <p:nvPr/>
        </p:nvSpPr>
        <p:spPr>
          <a:xfrm>
            <a:off x="334985" y="6597352"/>
            <a:ext cx="3291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minol.de/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heizkostenabrechnung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94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544617" cy="4789488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Die </a:t>
            </a:r>
            <a:r>
              <a:rPr lang="de-DE" b="1" dirty="0" smtClean="0"/>
              <a:t>Heizkostenverordnung (HKVO) </a:t>
            </a:r>
            <a:r>
              <a:rPr lang="de-DE" b="1" dirty="0"/>
              <a:t>bringt folgende neue Pflichten </a:t>
            </a:r>
            <a:r>
              <a:rPr lang="de-DE" b="1" dirty="0" smtClean="0"/>
              <a:t>für Vermieter </a:t>
            </a:r>
            <a:r>
              <a:rPr lang="de-DE" b="1" dirty="0"/>
              <a:t>und Verwalter in Deutschland: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Fernauslesbare Messausstattungen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Monatliche unterjährige Verbrauchsinformationen</a:t>
            </a:r>
            <a:r>
              <a:rPr lang="de-DE" dirty="0"/>
              <a:t> </a:t>
            </a:r>
            <a:r>
              <a:rPr lang="de-DE" dirty="0" smtClean="0"/>
              <a:t>(uVI</a:t>
            </a:r>
            <a:r>
              <a:rPr lang="de-DE" dirty="0"/>
              <a:t>) für Hausbewohner</a:t>
            </a:r>
            <a:endParaRPr lang="de-DE" dirty="0" smtClean="0"/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Erweiterte Informationen auf </a:t>
            </a:r>
            <a:r>
              <a:rPr lang="de-DE" dirty="0" smtClean="0"/>
              <a:t>der jährlichen Abrechnung</a:t>
            </a:r>
            <a:endParaRPr lang="de-DE" dirty="0"/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Anbindbarkeit der Messtechnik an </a:t>
            </a:r>
            <a:r>
              <a:rPr lang="de-DE" dirty="0" smtClean="0"/>
              <a:t>ein Smart </a:t>
            </a:r>
            <a:r>
              <a:rPr lang="de-DE" dirty="0"/>
              <a:t>Meter </a:t>
            </a:r>
            <a:r>
              <a:rPr lang="de-DE" dirty="0" smtClean="0"/>
              <a:t>Gateways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Mit den digitalen Messgeräten und Lösungen von Minol erfüllen Sie diese Pflichten zuverlässig und rechtskonform.</a:t>
            </a:r>
            <a:endParaRPr lang="de-DE" b="1" dirty="0"/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49968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Die neue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Heizkostenverordnung</a:t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 und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transparent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7" r="22487"/>
          <a:stretch/>
        </p:blipFill>
        <p:spPr>
          <a:xfrm>
            <a:off x="6354316" y="1998365"/>
            <a:ext cx="4392000" cy="4860000"/>
          </a:xfrm>
        </p:spPr>
      </p:pic>
      <p:sp>
        <p:nvSpPr>
          <p:cNvPr id="13" name="Rechteck 12"/>
          <p:cNvSpPr/>
          <p:nvPr/>
        </p:nvSpPr>
        <p:spPr>
          <a:xfrm>
            <a:off x="334985" y="6597352"/>
            <a:ext cx="32576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minol.de/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heizkostenverordnung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87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8" y="1524336"/>
            <a:ext cx="5472610" cy="4789488"/>
          </a:xfrm>
        </p:spPr>
        <p:txBody>
          <a:bodyPr>
            <a:normAutofit/>
          </a:bodyPr>
          <a:lstStyle/>
          <a:p>
            <a:pPr marL="0" lv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Das Minol Connect-Funksystem und Minol </a:t>
            </a:r>
            <a:r>
              <a:rPr lang="de-DE" b="1" dirty="0" smtClean="0"/>
              <a:t>Smart Building </a:t>
            </a:r>
            <a:r>
              <a:rPr lang="de-DE" b="1" dirty="0"/>
              <a:t>| Insights ermöglichen Ihnen ein modernes </a:t>
            </a:r>
            <a:r>
              <a:rPr lang="de-DE" b="1" dirty="0" smtClean="0"/>
              <a:t>und zukunftsorientiertes Immobilienmanagement: </a:t>
            </a:r>
            <a:endParaRPr lang="de-DE" b="1" dirty="0"/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Nutzung des offenen IoT-Funkprotokolls LoRaWAN®</a:t>
            </a:r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Integration von Messgeräten und </a:t>
            </a:r>
            <a:r>
              <a:rPr lang="de-DE" dirty="0"/>
              <a:t>Sensoren für </a:t>
            </a:r>
            <a:r>
              <a:rPr lang="de-DE" dirty="0" smtClean="0"/>
              <a:t>eine Vielzahl </a:t>
            </a:r>
            <a:r>
              <a:rPr lang="de-DE" dirty="0"/>
              <a:t>von </a:t>
            </a:r>
            <a:r>
              <a:rPr lang="de-DE" dirty="0" smtClean="0"/>
              <a:t>Anwendungen</a:t>
            </a:r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Hohe </a:t>
            </a:r>
            <a:r>
              <a:rPr lang="de-DE" dirty="0"/>
              <a:t>Reichweite und Erreichbarkeit </a:t>
            </a:r>
            <a:r>
              <a:rPr lang="de-DE" dirty="0" smtClean="0"/>
              <a:t>zur Fernauslesung </a:t>
            </a:r>
            <a:r>
              <a:rPr lang="de-DE" dirty="0"/>
              <a:t>aller Messgeräte bei </a:t>
            </a:r>
            <a:r>
              <a:rPr lang="de-DE" dirty="0" smtClean="0"/>
              <a:t>geringem Stromverbrauch</a:t>
            </a:r>
          </a:p>
          <a:p>
            <a:pPr>
              <a:spcAft>
                <a:spcPts val="600"/>
              </a:spcAft>
            </a:pPr>
            <a:r>
              <a:rPr lang="de-DE" dirty="0"/>
              <a:t>Doppelt verschlüsselte, </a:t>
            </a:r>
            <a:r>
              <a:rPr lang="de-DE" dirty="0" smtClean="0"/>
              <a:t>datenschutzkonforme Übertragung (</a:t>
            </a:r>
            <a:r>
              <a:rPr lang="de-DE" dirty="0"/>
              <a:t>AES-128-Standard</a:t>
            </a:r>
            <a:r>
              <a:rPr lang="de-DE" dirty="0" smtClean="0"/>
              <a:t>) und End-to-End-Verschlüsselung</a:t>
            </a:r>
          </a:p>
          <a:p>
            <a:pPr>
              <a:spcAft>
                <a:spcPts val="600"/>
              </a:spcAft>
            </a:pPr>
            <a:r>
              <a:rPr lang="de-DE" dirty="0"/>
              <a:t>Speicherung der Daten in </a:t>
            </a:r>
            <a:r>
              <a:rPr lang="de-DE" dirty="0" smtClean="0"/>
              <a:t>Deutschland</a:t>
            </a:r>
          </a:p>
          <a:p>
            <a:r>
              <a:rPr lang="de-DE" dirty="0" smtClean="0"/>
              <a:t>Anbindbarkeit </a:t>
            </a:r>
            <a:r>
              <a:rPr lang="de-DE" dirty="0"/>
              <a:t>an ein Smart </a:t>
            </a:r>
            <a:r>
              <a:rPr lang="de-DE" dirty="0" smtClean="0"/>
              <a:t>Meter Gateway gemäß </a:t>
            </a:r>
            <a:r>
              <a:rPr lang="de-DE" dirty="0"/>
              <a:t>HKVO </a:t>
            </a:r>
            <a:r>
              <a:rPr lang="de-DE" dirty="0" smtClean="0"/>
              <a:t>technisch </a:t>
            </a:r>
            <a:r>
              <a:rPr lang="de-DE" dirty="0"/>
              <a:t>gegeben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</a:t>
            </a:r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Connect-Funksystem </a:t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Basis für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Digitalisierung und Nachhaltigkeit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0"/>
          <a:stretch/>
        </p:blipFill>
        <p:spPr>
          <a:xfrm>
            <a:off x="5698319" y="2132856"/>
            <a:ext cx="4856900" cy="4175869"/>
          </a:xfrm>
        </p:spPr>
      </p:pic>
      <p:sp>
        <p:nvSpPr>
          <p:cNvPr id="11" name="Rechteck 10"/>
          <p:cNvSpPr/>
          <p:nvPr/>
        </p:nvSpPr>
        <p:spPr>
          <a:xfrm>
            <a:off x="334985" y="6597352"/>
            <a:ext cx="23984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minol.de/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connect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407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Wasserzähler 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Das modulare 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Wasserzählerprogramm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3" name="Inhaltsplatzhalter 7"/>
          <p:cNvSpPr>
            <a:spLocks noGrp="1"/>
          </p:cNvSpPr>
          <p:nvPr>
            <p:ph sz="quarter" idx="14"/>
          </p:nvPr>
        </p:nvSpPr>
        <p:spPr>
          <a:xfrm>
            <a:off x="335358" y="1524336"/>
            <a:ext cx="5417102" cy="5180662"/>
          </a:xfrm>
        </p:spPr>
        <p:txBody>
          <a:bodyPr>
            <a:normAutofit/>
          </a:bodyPr>
          <a:lstStyle/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Minol bietet maßgeschneiderte Lösungen für alle auf dem Markt gängigen Anschluss-Schnittstellen für Wasserzähler an. </a:t>
            </a:r>
            <a:endParaRPr lang="de-DE" b="1" dirty="0" smtClean="0"/>
          </a:p>
          <a:p>
            <a:pPr marL="0" indent="0">
              <a:buClr>
                <a:srgbClr val="E3051B"/>
              </a:buClr>
              <a:buNone/>
            </a:pPr>
            <a:endParaRPr lang="de-DE" b="1" dirty="0"/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 smtClean="0"/>
              <a:t>Die Wasserzähler </a:t>
            </a:r>
            <a:r>
              <a:rPr lang="de-DE" b="1" dirty="0"/>
              <a:t>sind für die manuelle Ablesung und für die komfortable Funkablesung im </a:t>
            </a:r>
            <a:r>
              <a:rPr lang="de-DE" b="1" dirty="0" smtClean="0"/>
              <a:t>Minol </a:t>
            </a:r>
            <a:r>
              <a:rPr lang="de-DE" b="1" dirty="0"/>
              <a:t>Connect Funksystem erhältlich.</a:t>
            </a:r>
            <a:endParaRPr lang="de-DE" b="1" dirty="0" smtClean="0"/>
          </a:p>
          <a:p>
            <a:pPr marL="0" indent="0">
              <a:buClr>
                <a:srgbClr val="E3051B"/>
              </a:buClr>
              <a:buNone/>
            </a:pPr>
            <a:endParaRPr lang="de-DE" b="1" dirty="0"/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 smtClean="0"/>
              <a:t>Ihre Vorteile: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Warm- und Kaltwasserzähler für den Neubau und zur nachträglichen Installation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Aufputz- und Unterputzzähler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Umfangreiches Austauschzählerprogramm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334215" y="6597352"/>
            <a:ext cx="28504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 action="ppaction://hlinkfile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 action="ppaction://hlinkfile"/>
              </a:rPr>
              <a:t>wasserzaehler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41" b="1"/>
          <a:stretch/>
        </p:blipFill>
        <p:spPr bwMode="auto">
          <a:xfrm>
            <a:off x="6095359" y="1531091"/>
            <a:ext cx="4283436" cy="44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Funk-Heizkosten-Verteiler</a:t>
            </a:r>
          </a:p>
          <a:p>
            <a:r>
              <a:rPr lang="de-DE" sz="2800" b="1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Minometer</a:t>
            </a: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M8 </a:t>
            </a:r>
            <a:r>
              <a:rPr lang="de-DE" sz="2800" b="1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radio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3" name="Inhaltsplatzhalter 7"/>
          <p:cNvSpPr>
            <a:spLocks noGrp="1"/>
          </p:cNvSpPr>
          <p:nvPr>
            <p:ph sz="quarter" idx="14"/>
          </p:nvPr>
        </p:nvSpPr>
        <p:spPr>
          <a:xfrm>
            <a:off x="335357" y="1524336"/>
            <a:ext cx="6552731" cy="5180662"/>
          </a:xfrm>
        </p:spPr>
        <p:txBody>
          <a:bodyPr>
            <a:normAutofit/>
          </a:bodyPr>
          <a:lstStyle/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Elektronisch präzise Verbrauchserfassung für nahezu alle Heizkörperarten mit komfortabler Funk-Fernauslesung und </a:t>
            </a:r>
            <a:r>
              <a:rPr lang="de-DE" b="1" dirty="0" smtClean="0"/>
              <a:t>Stichtagsprogrammierung.</a:t>
            </a:r>
          </a:p>
          <a:p>
            <a:pPr marL="0" indent="0">
              <a:buClr>
                <a:srgbClr val="E3051B"/>
              </a:buClr>
              <a:buNone/>
            </a:pPr>
            <a:endParaRPr lang="de-DE" b="1" dirty="0"/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 smtClean="0"/>
              <a:t>Ihre Vorteile: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Zweifühler-Messprinzip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Temperatureinsatzbereich von 35 °C bis 130 °</a:t>
            </a:r>
            <a:r>
              <a:rPr lang="de-DE" dirty="0" smtClean="0"/>
              <a:t>C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Unterscheidet zuverlässig zwischen Heizbetrieb und </a:t>
            </a:r>
            <a:r>
              <a:rPr lang="de-DE" dirty="0" smtClean="0"/>
              <a:t>Fremderwärmung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Die Ablesung des Minometer M8 radio erfolgt im Rahmen von </a:t>
            </a:r>
            <a:r>
              <a:rPr lang="de-DE" dirty="0" smtClean="0"/>
              <a:t> Minol </a:t>
            </a:r>
            <a:r>
              <a:rPr lang="de-DE" dirty="0"/>
              <a:t>Connect </a:t>
            </a:r>
            <a:r>
              <a:rPr lang="de-DE" dirty="0" smtClean="0"/>
              <a:t>mit </a:t>
            </a:r>
            <a:r>
              <a:rPr lang="de-DE" dirty="0"/>
              <a:t>modernster </a:t>
            </a:r>
            <a:r>
              <a:rPr lang="de-DE" dirty="0" smtClean="0"/>
              <a:t>Funktechnologie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Kein Betreten der Wohnung mehr notwendig</a:t>
            </a:r>
            <a:endParaRPr lang="de-DE" dirty="0" smtClean="0"/>
          </a:p>
          <a:p>
            <a:pPr>
              <a:spcAft>
                <a:spcPts val="600"/>
              </a:spcAft>
              <a:buClr>
                <a:srgbClr val="E3051B"/>
              </a:buClr>
            </a:pP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334215" y="6597352"/>
            <a:ext cx="30604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 action="ppaction://hlinkfile"/>
              </a:rPr>
              <a:t>minol.de/</a:t>
            </a:r>
            <a:r>
              <a:rPr lang="de-DE" sz="11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 action="ppaction://hlinkfile"/>
              </a:rPr>
              <a:t>heizkostenverteiler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6" y="1534968"/>
            <a:ext cx="1610025" cy="48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Elektronische Wärme- und Kältezähler</a:t>
            </a:r>
          </a:p>
          <a:p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Wärmezähler </a:t>
            </a:r>
            <a:r>
              <a:rPr lang="de-DE" sz="2800" b="1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Minocal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13" name="Inhaltsplatzhalter 7"/>
          <p:cNvSpPr>
            <a:spLocks noGrp="1"/>
          </p:cNvSpPr>
          <p:nvPr>
            <p:ph sz="quarter" idx="14"/>
          </p:nvPr>
        </p:nvSpPr>
        <p:spPr>
          <a:xfrm>
            <a:off x="335358" y="1524336"/>
            <a:ext cx="5976666" cy="5180662"/>
          </a:xfrm>
        </p:spPr>
        <p:txBody>
          <a:bodyPr>
            <a:normAutofit/>
          </a:bodyPr>
          <a:lstStyle/>
          <a:p>
            <a:pPr marL="0" indent="0">
              <a:buClr>
                <a:srgbClr val="E3051B"/>
              </a:buClr>
              <a:buNone/>
            </a:pPr>
            <a:r>
              <a:rPr lang="de-DE" b="1" dirty="0"/>
              <a:t>Modernste Messgeräte für die präzise Verbrauchserfassung von Wärme und Kälte in </a:t>
            </a:r>
            <a:r>
              <a:rPr lang="de-DE" b="1" dirty="0" smtClean="0"/>
              <a:t>Gebäuden.</a:t>
            </a:r>
          </a:p>
          <a:p>
            <a:pPr marL="0" indent="0">
              <a:buClr>
                <a:srgbClr val="E3051B"/>
              </a:buClr>
              <a:buNone/>
            </a:pPr>
            <a:endParaRPr lang="de-DE" b="1" dirty="0"/>
          </a:p>
          <a:p>
            <a:pPr marL="0" indent="0">
              <a:buClr>
                <a:srgbClr val="E3051B"/>
              </a:buClr>
              <a:buNone/>
            </a:pPr>
            <a:r>
              <a:rPr lang="de-DE" b="1" dirty="0" smtClean="0"/>
              <a:t>Ausführungsvarianten: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Koaxial-Messkapselausführung </a:t>
            </a:r>
            <a:endParaRPr lang="de-DE" dirty="0" smtClean="0"/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Einstrahl-Durchflusssensor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Ultraschall-Durchflusssensor</a:t>
            </a:r>
          </a:p>
        </p:txBody>
      </p:sp>
      <p:sp>
        <p:nvSpPr>
          <p:cNvPr id="20" name="Rechteck 19"/>
          <p:cNvSpPr/>
          <p:nvPr/>
        </p:nvSpPr>
        <p:spPr>
          <a:xfrm>
            <a:off x="334215" y="6597352"/>
            <a:ext cx="29690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Mehr dazu unter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minol.de/</a:t>
            </a:r>
            <a:r>
              <a:rPr lang="de-DE" sz="1100" dirty="0" err="1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waermerzaehler</a:t>
            </a:r>
            <a:r>
              <a:rPr lang="de-DE" sz="1100" dirty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</a:t>
            </a:r>
            <a:endParaRPr lang="de-DE" sz="11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096" y="1527513"/>
            <a:ext cx="3341488" cy="43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5180662"/>
          </a:xfrm>
        </p:spPr>
        <p:txBody>
          <a:bodyPr>
            <a:normAutofit lnSpcReduction="10000"/>
          </a:bodyPr>
          <a:lstStyle/>
          <a:p>
            <a:pPr marL="0" lv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Gemäß </a:t>
            </a:r>
            <a:r>
              <a:rPr lang="de-DE" b="1" dirty="0" smtClean="0"/>
              <a:t>Heizkostenverordnung müssen </a:t>
            </a:r>
            <a:r>
              <a:rPr lang="de-DE" b="1" dirty="0"/>
              <a:t>Vermieter seit Anfang </a:t>
            </a:r>
            <a:r>
              <a:rPr lang="de-DE" b="1" dirty="0" smtClean="0"/>
              <a:t>2022 bei Liegenschaften </a:t>
            </a:r>
            <a:r>
              <a:rPr lang="de-DE" b="1" dirty="0"/>
              <a:t>mit Fernauslesung ihren </a:t>
            </a:r>
            <a:r>
              <a:rPr lang="de-DE" b="1" dirty="0" smtClean="0"/>
              <a:t>Mietern monatliche Verbrauchsinformationen </a:t>
            </a:r>
            <a:r>
              <a:rPr lang="de-DE" b="1" dirty="0"/>
              <a:t>bereitstellen.</a:t>
            </a:r>
            <a:endParaRPr lang="de-DE" b="1" dirty="0" smtClean="0"/>
          </a:p>
          <a:p>
            <a:pPr marL="0" lv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Mehrwerte für Verwalter:</a:t>
            </a:r>
            <a:endParaRPr lang="de-DE" b="1" dirty="0"/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Effizientere Bewirtschaftung des </a:t>
            </a:r>
            <a:r>
              <a:rPr lang="de-DE" dirty="0" smtClean="0"/>
              <a:t>eigenen Immobilien-bestandes</a:t>
            </a:r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Gute Übersicht über </a:t>
            </a:r>
            <a:r>
              <a:rPr lang="de-DE" dirty="0" smtClean="0"/>
              <a:t>den Verbrauch im </a:t>
            </a:r>
            <a:r>
              <a:rPr lang="de-DE" dirty="0"/>
              <a:t>eigenen Bestand</a:t>
            </a:r>
            <a:endParaRPr lang="de-DE" dirty="0" smtClean="0"/>
          </a:p>
          <a:p>
            <a:pPr lvl="0"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Intuitive </a:t>
            </a:r>
            <a:r>
              <a:rPr lang="de-DE" dirty="0" smtClean="0"/>
              <a:t>Bedienung und grafische Datenaufbereitung</a:t>
            </a:r>
          </a:p>
          <a:p>
            <a:pPr marL="0" lv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Mehrwerte für Mieter und Bewohner: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Schneller und kompakter </a:t>
            </a:r>
            <a:r>
              <a:rPr lang="de-DE" dirty="0" smtClean="0"/>
              <a:t>Überblick via </a:t>
            </a:r>
            <a:r>
              <a:rPr lang="de-DE" dirty="0"/>
              <a:t>App über den aktuellen </a:t>
            </a:r>
            <a:r>
              <a:rPr lang="de-DE" dirty="0" smtClean="0"/>
              <a:t>Verbrauch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Der eigene Verbrauch wird </a:t>
            </a:r>
            <a:r>
              <a:rPr lang="de-DE" dirty="0" smtClean="0"/>
              <a:t>durch Vergleiche </a:t>
            </a:r>
            <a:r>
              <a:rPr lang="de-DE" dirty="0"/>
              <a:t>zum Vorjahr und </a:t>
            </a:r>
            <a:r>
              <a:rPr lang="de-DE" dirty="0" smtClean="0"/>
              <a:t>zum Durchschnitt </a:t>
            </a:r>
            <a:r>
              <a:rPr lang="de-DE" dirty="0"/>
              <a:t>der Nutzer im </a:t>
            </a:r>
            <a:r>
              <a:rPr lang="de-DE" dirty="0" smtClean="0"/>
              <a:t>Gebäude bereits </a:t>
            </a:r>
            <a:r>
              <a:rPr lang="de-DE" dirty="0"/>
              <a:t>unterjährig </a:t>
            </a:r>
            <a:r>
              <a:rPr lang="de-DE" dirty="0" smtClean="0"/>
              <a:t>transparent</a:t>
            </a:r>
          </a:p>
          <a:p>
            <a:pPr>
              <a:buClr>
                <a:srgbClr val="E3051B"/>
              </a:buClr>
            </a:pPr>
            <a:r>
              <a:rPr lang="de-DE" dirty="0"/>
              <a:t>Aktiver Beitrag zu Klimaschutz und </a:t>
            </a:r>
            <a:r>
              <a:rPr lang="de-DE" dirty="0" smtClean="0"/>
              <a:t>zur Vermeidung </a:t>
            </a:r>
            <a:r>
              <a:rPr lang="de-DE" dirty="0"/>
              <a:t>von CO</a:t>
            </a:r>
            <a:r>
              <a:rPr lang="de-DE" baseline="-25000" dirty="0"/>
              <a:t>2</a:t>
            </a:r>
            <a:r>
              <a:rPr lang="de-DE" dirty="0"/>
              <a:t>-Emissionen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Minol eMonitoring</a:t>
            </a:r>
            <a:b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Gemäß HKVO unterjährig informieren</a:t>
            </a:r>
            <a:endParaRPr lang="de-DE" sz="2800" b="1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r="24799"/>
          <a:stretch/>
        </p:blipFill>
        <p:spPr>
          <a:xfrm>
            <a:off x="6356350" y="2003563"/>
            <a:ext cx="4392000" cy="4860000"/>
          </a:xfrm>
        </p:spPr>
      </p:pic>
      <p:sp>
        <p:nvSpPr>
          <p:cNvPr id="10" name="Rechteck 9"/>
          <p:cNvSpPr/>
          <p:nvPr/>
        </p:nvSpPr>
        <p:spPr>
          <a:xfrm>
            <a:off x="334985" y="6597352"/>
            <a:ext cx="26548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minol.de/</a:t>
            </a:r>
            <a:r>
              <a:rPr lang="de-DE" sz="1100" dirty="0" err="1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3"/>
              </a:rPr>
              <a:t>emonitoring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74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335359" y="1524336"/>
            <a:ext cx="5760641" cy="456896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/>
              <a:t>Zur Umsetzung der unterjährigen </a:t>
            </a:r>
            <a:r>
              <a:rPr lang="de-DE" b="1" dirty="0" smtClean="0"/>
              <a:t>Verbrauchs-informationen </a:t>
            </a:r>
            <a:r>
              <a:rPr lang="de-DE" b="1" dirty="0"/>
              <a:t>(uVI) gemäß HKVO bietet Minol Ihnen </a:t>
            </a:r>
            <a:r>
              <a:rPr lang="de-DE" b="1" dirty="0" smtClean="0"/>
              <a:t>auch </a:t>
            </a:r>
            <a:r>
              <a:rPr lang="de-DE" b="1" dirty="0"/>
              <a:t>die Möglichkeit, mit Minol Cloud2Cloud Daten sicher zu übertragen.</a:t>
            </a:r>
          </a:p>
          <a:p>
            <a:pPr marL="0" indent="0">
              <a:spcAft>
                <a:spcPts val="600"/>
              </a:spcAft>
              <a:buClr>
                <a:srgbClr val="E3051B"/>
              </a:buClr>
              <a:buNone/>
            </a:pPr>
            <a:r>
              <a:rPr lang="de-DE" b="1" dirty="0" smtClean="0"/>
              <a:t>Ihre Vorteile: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/>
              <a:t>Ermöglicht unterjährige Verbrauchsinformation (Heizung, Wasser, Wärme) gemäß den Vorschriften der Heizkostenverordnung über die kundeneigene Mieter-App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Option 1: Datenzugriff </a:t>
            </a:r>
            <a:r>
              <a:rPr lang="de-DE" dirty="0"/>
              <a:t>über Standard-Schnittstelle (</a:t>
            </a:r>
            <a:r>
              <a:rPr lang="de-DE" dirty="0" smtClean="0"/>
              <a:t>ARGE HeiWaKo</a:t>
            </a:r>
            <a:r>
              <a:rPr lang="de-DE" dirty="0"/>
              <a:t>, </a:t>
            </a:r>
            <a:r>
              <a:rPr lang="de-DE" dirty="0" err="1"/>
              <a:t>Aareon</a:t>
            </a:r>
            <a:r>
              <a:rPr lang="de-DE" dirty="0"/>
              <a:t>)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Option 2: Datenzugriff für </a:t>
            </a:r>
            <a:r>
              <a:rPr lang="de-DE" dirty="0"/>
              <a:t>Kunden über eine speziell eingerichtete Schnittstelle in der Minol Cloud</a:t>
            </a:r>
          </a:p>
          <a:p>
            <a:pPr>
              <a:spcAft>
                <a:spcPts val="600"/>
              </a:spcAft>
              <a:buClr>
                <a:srgbClr val="E3051B"/>
              </a:buClr>
            </a:pPr>
            <a:r>
              <a:rPr lang="de-DE" dirty="0" smtClean="0"/>
              <a:t>IoT-Datenbereitstellung </a:t>
            </a:r>
            <a:r>
              <a:rPr lang="de-DE" dirty="0"/>
              <a:t>auf Basis bestehender LoRaWAN®-</a:t>
            </a:r>
            <a:r>
              <a:rPr lang="de-DE" dirty="0" smtClean="0"/>
              <a:t>Netzwerke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B65C9AF2-2543-4861-9972-42D326A4F62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35360" y="313951"/>
            <a:ext cx="8299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Cloud2Cloud </a:t>
            </a:r>
            <a: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de-DE" sz="28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DE" sz="2800" b="1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Datentransfer ohne Umwege</a:t>
            </a:r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10870856" y="5852889"/>
            <a:ext cx="1321143" cy="514780"/>
          </a:xfrm>
        </p:spPr>
        <p:txBody>
          <a:bodyPr/>
          <a:lstStyle/>
          <a:p>
            <a:fld id="{CDAAF020-E414-4066-B085-31F9B264E440}" type="datetime4">
              <a:rPr lang="de-DE" smtClean="0"/>
              <a:t>6. März 2024</a:t>
            </a:fld>
            <a:endParaRPr lang="de-DE" dirty="0" smtClean="0"/>
          </a:p>
          <a:p>
            <a:r>
              <a:rPr lang="de-DE" dirty="0" smtClean="0"/>
              <a:t>minol.de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34985" y="6597352"/>
            <a:ext cx="26548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</a:rPr>
              <a:t>Mehr dazu unter  </a:t>
            </a:r>
            <a:r>
              <a:rPr lang="de-DE" sz="1100" dirty="0">
                <a:solidFill>
                  <a:srgbClr val="567483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anose="05000000000000000000" pitchFamily="2" charset="2"/>
                <a:hlinkClick r:id="rId2"/>
              </a:rPr>
              <a:t>minol.de/cloud2cloud</a:t>
            </a:r>
            <a:endParaRPr lang="de-DE" sz="1100" dirty="0">
              <a:solidFill>
                <a:srgbClr val="56748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Bildplatzhalter 2"/>
          <p:cNvPicPr preferRelativeResize="0">
            <a:picLocks noGrp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r="16632"/>
          <a:stretch/>
        </p:blipFill>
        <p:spPr>
          <a:xfrm>
            <a:off x="6239370" y="1998962"/>
            <a:ext cx="4500000" cy="4860000"/>
          </a:xfrm>
        </p:spPr>
      </p:pic>
    </p:spTree>
    <p:extLst>
      <p:ext uri="{BB962C8B-B14F-4D97-AF65-F5344CB8AC3E}">
        <p14:creationId xmlns:p14="http://schemas.microsoft.com/office/powerpoint/2010/main" val="1579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ol_CD_weiß">
  <a:themeElements>
    <a:clrScheme name="Minol Neues CD1">
      <a:dk1>
        <a:srgbClr val="E3051B"/>
      </a:dk1>
      <a:lt1>
        <a:srgbClr val="8BBAD3"/>
      </a:lt1>
      <a:dk2>
        <a:srgbClr val="354B54"/>
      </a:dk2>
      <a:lt2>
        <a:srgbClr val="567483"/>
      </a:lt2>
      <a:accent1>
        <a:srgbClr val="C10D14"/>
      </a:accent1>
      <a:accent2>
        <a:srgbClr val="9C0F0C"/>
      </a:accent2>
      <a:accent3>
        <a:srgbClr val="780E02"/>
      </a:accent3>
      <a:accent4>
        <a:srgbClr val="E7411C"/>
      </a:accent4>
      <a:accent5>
        <a:srgbClr val="EE7219"/>
      </a:accent5>
      <a:accent6>
        <a:srgbClr val="F3931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ol_Folienmaster_18072023.pptx" id="{7C8D904A-B3FA-40B0-887D-16412C0B29AA}" vid="{34355529-CFAF-4B7F-BB13-B0BA811A5079}"/>
    </a:ext>
  </a:extLst>
</a:theme>
</file>

<file path=ppt/theme/theme2.xml><?xml version="1.0" encoding="utf-8"?>
<a:theme xmlns:a="http://schemas.openxmlformats.org/drawingml/2006/main" name="Minol_CD_blau">
  <a:themeElements>
    <a:clrScheme name="Minol Neues CD1">
      <a:dk1>
        <a:srgbClr val="E3051B"/>
      </a:dk1>
      <a:lt1>
        <a:srgbClr val="8BBAD3"/>
      </a:lt1>
      <a:dk2>
        <a:srgbClr val="354B54"/>
      </a:dk2>
      <a:lt2>
        <a:srgbClr val="567483"/>
      </a:lt2>
      <a:accent1>
        <a:srgbClr val="C10D14"/>
      </a:accent1>
      <a:accent2>
        <a:srgbClr val="9C0F0C"/>
      </a:accent2>
      <a:accent3>
        <a:srgbClr val="780E02"/>
      </a:accent3>
      <a:accent4>
        <a:srgbClr val="E7411C"/>
      </a:accent4>
      <a:accent5>
        <a:srgbClr val="EE7219"/>
      </a:accent5>
      <a:accent6>
        <a:srgbClr val="F3931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ol_Folienmaster_18072023.pptx" id="{7C8D904A-B3FA-40B0-887D-16412C0B29AA}" vid="{3791B777-5DD9-48D0-A7E2-A53C8764F5E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1177</Words>
  <Application>Microsoft Office PowerPoint</Application>
  <PresentationFormat>Breitbild</PresentationFormat>
  <Paragraphs>208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Eurostile</vt:lpstr>
      <vt:lpstr>Lato Light</vt:lpstr>
      <vt:lpstr>Montserrat</vt:lpstr>
      <vt:lpstr>Source Sans Pro</vt:lpstr>
      <vt:lpstr>Source Sans Pro Semibold</vt:lpstr>
      <vt:lpstr>Wingdings</vt:lpstr>
      <vt:lpstr>Minol_CD_weiß</vt:lpstr>
      <vt:lpstr>Minol_CD_blau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Minol Messtechnik W. Lehmann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Minol Präsention: Mit Minol zur digitalen und nachhaltigen Immobilie</dc:title>
  <dc:creator>Minol Messtechnik W. Lehmann GmbH &amp; Co. KG | Marketing</dc:creator>
  <cp:keywords> Minol Präsention: Mit Minol zur digitalen und nachhaltigen Immobilie</cp:keywords>
  <cp:lastModifiedBy>Herkommer, Klara</cp:lastModifiedBy>
  <cp:revision>185</cp:revision>
  <dcterms:created xsi:type="dcterms:W3CDTF">2023-10-24T11:37:37Z</dcterms:created>
  <dcterms:modified xsi:type="dcterms:W3CDTF">2024-03-06T10:02:24Z</dcterms:modified>
  <cp:category> Minol Präsention: Mit Minol zur digitalen und nachhaltigen Immobilie</cp:category>
</cp:coreProperties>
</file>