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3" r:id="rId2"/>
    <p:sldId id="297" r:id="rId3"/>
    <p:sldId id="315" r:id="rId4"/>
    <p:sldId id="317" r:id="rId5"/>
    <p:sldId id="316" r:id="rId6"/>
    <p:sldId id="318" r:id="rId7"/>
    <p:sldId id="314" r:id="rId8"/>
    <p:sldId id="313" r:id="rId9"/>
    <p:sldId id="312" r:id="rId10"/>
  </p:sldIdLst>
  <p:sldSz cx="9144000" cy="5143500" type="screen16x9"/>
  <p:notesSz cx="6858000" cy="9872663"/>
  <p:custDataLst>
    <p:tags r:id="rId13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 Rudolph" initials="" lastIdx="50" clrIdx="0"/>
  <p:cmAuthor id="7" name="Klein, Andreas" initials="KA" lastIdx="7" clrIdx="7">
    <p:extLst>
      <p:ext uri="{19B8F6BF-5375-455C-9EA6-DF929625EA0E}">
        <p15:presenceInfo xmlns:p15="http://schemas.microsoft.com/office/powerpoint/2012/main" userId="S-1-5-21-1608461153-2048204185-270368766-66756" providerId="AD"/>
      </p:ext>
    </p:extLst>
  </p:cmAuthor>
  <p:cmAuthor id="1" name="Michael Fischer" initials="MF" lastIdx="2" clrIdx="1"/>
  <p:cmAuthor id="2" name="mac-22 Johanna" initials="" lastIdx="0" clrIdx="2"/>
  <p:cmAuthor id="3" name="Wendel, Eberhard" initials="WE" lastIdx="14" clrIdx="3">
    <p:extLst>
      <p:ext uri="{19B8F6BF-5375-455C-9EA6-DF929625EA0E}">
        <p15:presenceInfo xmlns:p15="http://schemas.microsoft.com/office/powerpoint/2012/main" userId="S-1-5-21-1608461153-2048204185-270368766-47995" providerId="AD"/>
      </p:ext>
    </p:extLst>
  </p:cmAuthor>
  <p:cmAuthor id="4" name="Eichler, Andre" initials="EA" lastIdx="18" clrIdx="4">
    <p:extLst>
      <p:ext uri="{19B8F6BF-5375-455C-9EA6-DF929625EA0E}">
        <p15:presenceInfo xmlns:p15="http://schemas.microsoft.com/office/powerpoint/2012/main" userId="S-1-5-21-1608461153-2048204185-270368766-32481" providerId="AD"/>
      </p:ext>
    </p:extLst>
  </p:cmAuthor>
  <p:cmAuthor id="5" name="Papanian, Maria" initials="PM" lastIdx="10" clrIdx="5">
    <p:extLst>
      <p:ext uri="{19B8F6BF-5375-455C-9EA6-DF929625EA0E}">
        <p15:presenceInfo xmlns:p15="http://schemas.microsoft.com/office/powerpoint/2012/main" userId="S-1-5-21-1608461153-2048204185-270368766-73408" providerId="AD"/>
      </p:ext>
    </p:extLst>
  </p:cmAuthor>
  <p:cmAuthor id="6" name="Sartor, Patrik" initials="SP" lastIdx="5" clrIdx="6">
    <p:extLst>
      <p:ext uri="{19B8F6BF-5375-455C-9EA6-DF929625EA0E}">
        <p15:presenceInfo xmlns:p15="http://schemas.microsoft.com/office/powerpoint/2012/main" userId="S-1-5-21-1608461153-2048204185-270368766-62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0"/>
    <a:srgbClr val="B1CDDD"/>
    <a:srgbClr val="FFFFFF"/>
    <a:srgbClr val="A2C3D6"/>
    <a:srgbClr val="769DB4"/>
    <a:srgbClr val="609AB8"/>
    <a:srgbClr val="C7DBE6"/>
    <a:srgbClr val="B6CBD7"/>
    <a:srgbClr val="E519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5DCB02-9BB8-47FD-8907-85C794F793B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7" autoAdjust="0"/>
    <p:restoredTop sz="93979" autoAdjust="0"/>
  </p:normalViewPr>
  <p:slideViewPr>
    <p:cSldViewPr snapToGrid="0" snapToObjects="1">
      <p:cViewPr varScale="1">
        <p:scale>
          <a:sx n="114" d="100"/>
          <a:sy n="114" d="100"/>
        </p:scale>
        <p:origin x="54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978" y="108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3B1AA-6FDD-E64E-A2A2-5E6C4D987808}" type="datetimeFigureOut">
              <a:rPr lang="de-DE" smtClean="0"/>
              <a:pPr/>
              <a:t>24.02.2023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6F355-C7B8-1745-AC12-3C97791B70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944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C273E-00C7-1949-8873-00A90687172D}" type="datetimeFigureOut">
              <a:rPr lang="de-DE" smtClean="0"/>
              <a:pPr/>
              <a:t>24.02.2023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F8CC-760C-A14D-BFDD-A322DCB45E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849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13618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-5184" y="486970"/>
            <a:ext cx="523551" cy="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231754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0470" y="615929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Zweite Zeile der Headline. Eurostile, 24 Pt., grau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0470" y="1080687"/>
            <a:ext cx="5005354" cy="2726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baseline="0"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Ort | Datum | Vor- und Nachname Referent</a:t>
            </a:r>
          </a:p>
        </p:txBody>
      </p:sp>
      <p:pic>
        <p:nvPicPr>
          <p:cNvPr id="2050" name="Picture 2" descr="https://intranet.minol.com/files/bilder/logos/logos-minol-ab-2019/Minol-Logo-2018-1000-px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442" y="388427"/>
            <a:ext cx="1778748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769053" y="1654274"/>
            <a:ext cx="3925518" cy="51908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252000" tIns="144000" rIns="252000" bIns="144000">
            <a:spAutoFit/>
          </a:bodyPr>
          <a:lstStyle>
            <a:lvl1pPr marL="0" indent="0" algn="l">
              <a:lnSpc>
                <a:spcPts val="1800"/>
              </a:lnSpc>
              <a:buNone/>
              <a:defRPr sz="1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872" y="1654275"/>
            <a:ext cx="4195366" cy="3374924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  <a:defRPr sz="12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7452" y="846561"/>
            <a:ext cx="4194966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Headline.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6872" y="1162871"/>
            <a:ext cx="4194966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Hier steht die 2. Zeile der Headline.</a:t>
            </a:r>
          </a:p>
        </p:txBody>
      </p:sp>
      <p:sp>
        <p:nvSpPr>
          <p:cNvPr id="17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4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247453" y="1654273"/>
            <a:ext cx="8439348" cy="3374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333333"/>
                </a:solidFill>
                <a:latin typeface="Verdana"/>
                <a:cs typeface="Verdana"/>
              </a:defRPr>
            </a:lvl2pPr>
            <a:lvl3pPr marL="914400" indent="0">
              <a:buNone/>
              <a:defRPr sz="1600">
                <a:solidFill>
                  <a:srgbClr val="333333"/>
                </a:solidFill>
                <a:latin typeface="Verdana"/>
                <a:cs typeface="Verdana"/>
              </a:defRPr>
            </a:lvl3pPr>
            <a:lvl4pPr marL="1371600" indent="0">
              <a:buNone/>
              <a:defRPr sz="1600">
                <a:solidFill>
                  <a:srgbClr val="333333"/>
                </a:solidFill>
                <a:latin typeface="Verdana"/>
                <a:cs typeface="Verdana"/>
              </a:defRPr>
            </a:lvl4pPr>
            <a:lvl5pPr marL="1828800" indent="0">
              <a:buNone/>
              <a:defRPr sz="1600">
                <a:solidFill>
                  <a:srgbClr val="333333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7452" y="846561"/>
            <a:ext cx="4194966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Headline.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6872" y="1162871"/>
            <a:ext cx="4194966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Hier steht die 2. Zeile der Headline.</a:t>
            </a:r>
          </a:p>
        </p:txBody>
      </p:sp>
      <p:sp>
        <p:nvSpPr>
          <p:cNvPr id="22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9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22238" y="684213"/>
            <a:ext cx="3925517" cy="43449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rgbClr val="474747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374570" y="1654275"/>
            <a:ext cx="4320000" cy="3374924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  <a:defRPr sz="12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r>
              <a:rPr lang="de-DE" dirty="0"/>
              <a:t>Hier steht der Inhalt</a:t>
            </a:r>
          </a:p>
        </p:txBody>
      </p:sp>
      <p:sp>
        <p:nvSpPr>
          <p:cNvPr id="2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75150" y="846561"/>
            <a:ext cx="4319588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Headline, Eurostile 24 Pt., rot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74570" y="1169087"/>
            <a:ext cx="4319588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2. Zeile der Headline bitte in grau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25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5793288" y="1654275"/>
            <a:ext cx="2901282" cy="33749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rgbClr val="474747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872" y="1654275"/>
            <a:ext cx="5546416" cy="3374924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  <a:defRPr sz="12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2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7452" y="846561"/>
            <a:ext cx="8447118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Headline, Eurostile 24Pt. rot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72" y="1162871"/>
            <a:ext cx="8447698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rgbClr val="3A3B3B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2. Zeile der Headline bitte in grau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1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7452" y="3212176"/>
            <a:ext cx="1979998" cy="18170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Wingdings" charset="2"/>
              <a:buNone/>
              <a:defRPr sz="1200" baseline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02798" y="3212177"/>
            <a:ext cx="1982204" cy="18170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Wingdings" charset="2"/>
              <a:buNone/>
              <a:defRPr sz="1200" baseline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60348" y="3212176"/>
            <a:ext cx="1982204" cy="18170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Wingdings" charset="2"/>
              <a:buNone/>
              <a:defRPr sz="1200" baseline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723988" y="3212177"/>
            <a:ext cx="1973909" cy="18170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Wingdings" charset="2"/>
              <a:buNone/>
              <a:defRPr sz="1200" baseline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8"/>
          </p:nvPr>
        </p:nvSpPr>
        <p:spPr>
          <a:xfrm>
            <a:off x="247452" y="1654274"/>
            <a:ext cx="1980000" cy="14399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402798" y="1654274"/>
            <a:ext cx="1982204" cy="14399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4560348" y="1654274"/>
            <a:ext cx="1982204" cy="14399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6717899" y="1654274"/>
            <a:ext cx="1979998" cy="14399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7452" y="846561"/>
            <a:ext cx="8442130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1. Zeile Headline, Eurostile 24 Pt., rot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46872" y="1162871"/>
            <a:ext cx="8447698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2. Zeile der Headline bitte in grau</a:t>
            </a:r>
          </a:p>
        </p:txBody>
      </p:sp>
      <p:sp>
        <p:nvSpPr>
          <p:cNvPr id="23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1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freigestelltem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5" y="688952"/>
            <a:ext cx="8936715" cy="4363108"/>
          </a:xfrm>
          <a:prstGeom prst="rect">
            <a:avLst/>
          </a:prstGeom>
        </p:spPr>
      </p:pic>
      <p:sp>
        <p:nvSpPr>
          <p:cNvPr id="22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4769053" y="846562"/>
            <a:ext cx="3925517" cy="40914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rgbClr val="474747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872" y="1654275"/>
            <a:ext cx="4195366" cy="3283785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  <a:defRPr sz="12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7452" y="846561"/>
            <a:ext cx="4194966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Headline.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72" y="1162871"/>
            <a:ext cx="4194966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Hier steht die 2. Zeile der Headline.</a:t>
            </a:r>
          </a:p>
        </p:txBody>
      </p:sp>
      <p:sp>
        <p:nvSpPr>
          <p:cNvPr id="26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7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ol Leis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5" y="688952"/>
            <a:ext cx="8936715" cy="4363108"/>
          </a:xfrm>
          <a:prstGeom prst="rect">
            <a:avLst/>
          </a:prstGeom>
        </p:spPr>
      </p:pic>
      <p:sp>
        <p:nvSpPr>
          <p:cNvPr id="26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5793288" y="1654275"/>
            <a:ext cx="2901282" cy="33749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rgbClr val="474747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872" y="1654275"/>
            <a:ext cx="5546416" cy="3374924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  <a:defRPr sz="12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7452" y="846561"/>
            <a:ext cx="8447118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Headline, Eurostile 24Pt. rot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72" y="1162871"/>
            <a:ext cx="8447698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rgbClr val="3A3B3B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2. Zeile der Headline bitte in grau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ol Leis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5" y="688952"/>
            <a:ext cx="8936715" cy="4363108"/>
          </a:xfrm>
          <a:prstGeom prst="rect">
            <a:avLst/>
          </a:prstGeom>
        </p:spPr>
      </p:pic>
      <p:sp>
        <p:nvSpPr>
          <p:cNvPr id="23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872" y="1654275"/>
            <a:ext cx="4195366" cy="3283785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  <a:defRPr sz="12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Hier steht der Inhalt.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7452" y="846561"/>
            <a:ext cx="4194966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Headline.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72" y="1162871"/>
            <a:ext cx="4194966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Hier steht die 2. Zeile der Headline.</a:t>
            </a:r>
          </a:p>
        </p:txBody>
      </p:sp>
      <p:sp>
        <p:nvSpPr>
          <p:cNvPr id="26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51964" y="1605791"/>
            <a:ext cx="3575050" cy="31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 b="1">
                <a:solidFill>
                  <a:schemeClr val="accent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400" b="1">
                <a:solidFill>
                  <a:schemeClr val="accent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 sz="1400" b="1">
                <a:solidFill>
                  <a:schemeClr val="accent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 sz="1400" b="1">
                <a:solidFill>
                  <a:schemeClr val="accent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Die </a:t>
            </a:r>
            <a:r>
              <a:rPr lang="de-DE" dirty="0" err="1"/>
              <a:t>Minol</a:t>
            </a:r>
            <a:r>
              <a:rPr lang="de-DE" dirty="0"/>
              <a:t> Leistungen: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790968" y="2179387"/>
            <a:ext cx="2633662" cy="4819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74747"/>
                </a:solidFill>
              </a:defRPr>
            </a:lvl1pPr>
            <a:lvl2pPr marL="457200" indent="0">
              <a:buNone/>
              <a:defRPr sz="1400">
                <a:solidFill>
                  <a:srgbClr val="474747"/>
                </a:solidFill>
              </a:defRPr>
            </a:lvl2pPr>
            <a:lvl3pPr marL="914400" indent="0">
              <a:buNone/>
              <a:defRPr sz="1400">
                <a:solidFill>
                  <a:srgbClr val="474747"/>
                </a:solidFill>
              </a:defRPr>
            </a:lvl3pPr>
            <a:lvl4pPr marL="1371600" indent="0">
              <a:buNone/>
              <a:defRPr sz="1400">
                <a:solidFill>
                  <a:srgbClr val="474747"/>
                </a:solidFill>
              </a:defRPr>
            </a:lvl4pPr>
            <a:lvl5pPr marL="1828800" indent="0">
              <a:buNone/>
              <a:defRPr sz="1400">
                <a:solidFill>
                  <a:srgbClr val="474747"/>
                </a:solidFill>
              </a:defRPr>
            </a:lvl5pPr>
          </a:lstStyle>
          <a:p>
            <a:pPr lvl="0"/>
            <a:r>
              <a:rPr lang="de-DE" dirty="0"/>
              <a:t>Heiz- und Betriebs-</a:t>
            </a:r>
            <a:br>
              <a:rPr lang="de-DE" dirty="0"/>
            </a:br>
            <a:r>
              <a:rPr lang="de-DE" dirty="0" err="1"/>
              <a:t>kostenabrechnung</a:t>
            </a:r>
            <a:endParaRPr lang="de-DE" dirty="0"/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790968" y="2758809"/>
            <a:ext cx="2633662" cy="448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74747"/>
                </a:solidFill>
              </a:defRPr>
            </a:lvl1pPr>
            <a:lvl2pPr marL="457200" indent="0">
              <a:buNone/>
              <a:defRPr sz="1400">
                <a:solidFill>
                  <a:srgbClr val="474747"/>
                </a:solidFill>
              </a:defRPr>
            </a:lvl2pPr>
            <a:lvl3pPr marL="914400" indent="0">
              <a:buNone/>
              <a:defRPr sz="1400">
                <a:solidFill>
                  <a:srgbClr val="474747"/>
                </a:solidFill>
              </a:defRPr>
            </a:lvl3pPr>
            <a:lvl4pPr marL="1371600" indent="0">
              <a:buNone/>
              <a:defRPr sz="1400">
                <a:solidFill>
                  <a:srgbClr val="474747"/>
                </a:solidFill>
              </a:defRPr>
            </a:lvl4pPr>
            <a:lvl5pPr marL="1828800" indent="0">
              <a:buNone/>
              <a:defRPr sz="1400">
                <a:solidFill>
                  <a:srgbClr val="474747"/>
                </a:solidFill>
              </a:defRPr>
            </a:lvl5pPr>
          </a:lstStyle>
          <a:p>
            <a:pPr lvl="0"/>
            <a:r>
              <a:rPr lang="de-DE" dirty="0"/>
              <a:t>Rauchwarnmelder-Service</a:t>
            </a:r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790968" y="3356434"/>
            <a:ext cx="2633662" cy="4413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74747"/>
                </a:solidFill>
              </a:defRPr>
            </a:lvl1pPr>
            <a:lvl2pPr marL="457200" indent="0">
              <a:buNone/>
              <a:defRPr sz="1400">
                <a:solidFill>
                  <a:srgbClr val="474747"/>
                </a:solidFill>
              </a:defRPr>
            </a:lvl2pPr>
            <a:lvl3pPr marL="914400" indent="0">
              <a:buNone/>
              <a:defRPr sz="1400">
                <a:solidFill>
                  <a:srgbClr val="474747"/>
                </a:solidFill>
              </a:defRPr>
            </a:lvl3pPr>
            <a:lvl4pPr marL="1371600" indent="0">
              <a:buNone/>
              <a:defRPr sz="1400">
                <a:solidFill>
                  <a:srgbClr val="474747"/>
                </a:solidFill>
              </a:defRPr>
            </a:lvl4pPr>
            <a:lvl5pPr marL="1828800" indent="0">
              <a:buNone/>
              <a:defRPr sz="1400">
                <a:solidFill>
                  <a:srgbClr val="474747"/>
                </a:solidFill>
              </a:defRPr>
            </a:lvl5pPr>
          </a:lstStyle>
          <a:p>
            <a:pPr lvl="0"/>
            <a:r>
              <a:rPr lang="de-DE" dirty="0" err="1"/>
              <a:t>Legionellenprüfung</a:t>
            </a:r>
            <a:endParaRPr lang="de-DE" dirty="0"/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90968" y="3935832"/>
            <a:ext cx="2633662" cy="4627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74747"/>
                </a:solidFill>
              </a:defRPr>
            </a:lvl1pPr>
            <a:lvl2pPr marL="457200" indent="0">
              <a:buNone/>
              <a:defRPr sz="1400">
                <a:solidFill>
                  <a:srgbClr val="474747"/>
                </a:solidFill>
              </a:defRPr>
            </a:lvl2pPr>
            <a:lvl3pPr marL="914400" indent="0">
              <a:buNone/>
              <a:defRPr sz="1400">
                <a:solidFill>
                  <a:srgbClr val="474747"/>
                </a:solidFill>
              </a:defRPr>
            </a:lvl3pPr>
            <a:lvl4pPr marL="1371600" indent="0">
              <a:buNone/>
              <a:defRPr sz="1400">
                <a:solidFill>
                  <a:srgbClr val="474747"/>
                </a:solidFill>
              </a:defRPr>
            </a:lvl4pPr>
            <a:lvl5pPr marL="1828800" indent="0">
              <a:buNone/>
              <a:defRPr sz="1400">
                <a:solidFill>
                  <a:srgbClr val="474747"/>
                </a:solidFill>
              </a:defRPr>
            </a:lvl5pPr>
          </a:lstStyle>
          <a:p>
            <a:pPr lvl="0"/>
            <a:r>
              <a:rPr lang="de-DE" dirty="0"/>
              <a:t>Energieausweis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1"/>
          </p:nvPr>
        </p:nvSpPr>
        <p:spPr>
          <a:xfrm>
            <a:off x="5243513" y="2179639"/>
            <a:ext cx="482600" cy="45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1" name="Bildplatzhalter 13"/>
          <p:cNvSpPr>
            <a:spLocks noGrp="1"/>
          </p:cNvSpPr>
          <p:nvPr>
            <p:ph type="pic" sz="quarter" idx="22"/>
          </p:nvPr>
        </p:nvSpPr>
        <p:spPr>
          <a:xfrm>
            <a:off x="5243513" y="2759037"/>
            <a:ext cx="482600" cy="467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2" name="Bildplatzhalter 13"/>
          <p:cNvSpPr>
            <a:spLocks noGrp="1"/>
          </p:cNvSpPr>
          <p:nvPr>
            <p:ph type="pic" sz="quarter" idx="23"/>
          </p:nvPr>
        </p:nvSpPr>
        <p:spPr>
          <a:xfrm>
            <a:off x="5243513" y="3356434"/>
            <a:ext cx="482600" cy="45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3" name="Bildplatzhalter 13"/>
          <p:cNvSpPr>
            <a:spLocks noGrp="1"/>
          </p:cNvSpPr>
          <p:nvPr>
            <p:ph type="pic" sz="quarter" idx="24"/>
          </p:nvPr>
        </p:nvSpPr>
        <p:spPr>
          <a:xfrm>
            <a:off x="5243513" y="3935832"/>
            <a:ext cx="482600" cy="45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0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mi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92149" y="398463"/>
            <a:ext cx="3443307" cy="1046198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txBody>
          <a:bodyPr vert="horz" wrap="square" lIns="288000" tIns="198000" rIns="288000" bIns="198000">
            <a:spAutoFit/>
          </a:bodyPr>
          <a:lstStyle>
            <a:lvl1pPr marL="0" indent="0">
              <a:buNone/>
              <a:defRPr sz="2100" baseline="0">
                <a:solidFill>
                  <a:schemeClr val="accent2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00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914400" indent="0">
              <a:buNone/>
              <a:defRPr sz="2000">
                <a:solidFill>
                  <a:schemeClr val="accent2"/>
                </a:solidFill>
                <a:latin typeface="Verdana"/>
                <a:cs typeface="Verdana"/>
              </a:defRPr>
            </a:lvl3pPr>
            <a:lvl4pPr marL="1371600" indent="0">
              <a:buNone/>
              <a:defRPr sz="2000">
                <a:solidFill>
                  <a:schemeClr val="accent2"/>
                </a:solidFill>
                <a:latin typeface="Verdana"/>
                <a:cs typeface="Verdana"/>
              </a:defRPr>
            </a:lvl4pPr>
            <a:lvl5pPr marL="1828800" indent="0">
              <a:buNone/>
              <a:defRPr sz="2000">
                <a:solidFill>
                  <a:schemeClr val="accent2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953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7452" y="1654274"/>
            <a:ext cx="8446538" cy="3374925"/>
          </a:xfrm>
          <a:prstGeom prst="rect">
            <a:avLst/>
          </a:prstGeom>
        </p:spPr>
        <p:txBody>
          <a:bodyPr vert="horz" lIns="0" tIns="0" rIns="0" bIns="0"/>
          <a:lstStyle>
            <a:lvl1pPr marL="182563" indent="-182563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  <a:defRPr sz="12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lang="de-DE" sz="1200" kern="1200" baseline="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3pPr>
            <a:lvl4pPr marL="13716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4pPr>
            <a:lvl5pPr marL="182880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5pPr>
          </a:lstStyle>
          <a:p>
            <a:r>
              <a:rPr lang="de-DE" dirty="0"/>
              <a:t>Hier steht der Inhalt.</a:t>
            </a:r>
            <a:r>
              <a:rPr lang="de-DE" sz="1200" dirty="0"/>
              <a:t>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  <a:cs typeface="Verdana"/>
              </a:rPr>
              <a:t>Unterpunkt 1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  <a:cs typeface="Verdana"/>
              </a:rPr>
              <a:t>Unterpunkt 2</a:t>
            </a:r>
          </a:p>
          <a:p>
            <a:pPr lvl="0"/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47451" y="846561"/>
            <a:ext cx="8447119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Hier steht die 1. Zeile der Headline.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71" y="1162871"/>
            <a:ext cx="8447119" cy="358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aseline="0">
                <a:solidFill>
                  <a:schemeClr val="accent2">
                    <a:lumMod val="90000"/>
                    <a:lumOff val="10000"/>
                  </a:schemeClr>
                </a:solidFill>
                <a:latin typeface="Eurostile"/>
                <a:cs typeface="Eurostile"/>
              </a:defRPr>
            </a:lvl1pPr>
            <a:lvl2pPr marL="4572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2pPr>
            <a:lvl3pPr marL="9144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3pPr>
            <a:lvl4pPr marL="13716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4pPr>
            <a:lvl5pPr marL="1828800" indent="0">
              <a:buNone/>
              <a:defRPr sz="2200">
                <a:solidFill>
                  <a:schemeClr val="accent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de-DE" dirty="0"/>
              <a:t>Hier steht die 2. Zeile der Headline.</a:t>
            </a:r>
          </a:p>
        </p:txBody>
      </p:sp>
      <p:sp>
        <p:nvSpPr>
          <p:cNvPr id="16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54562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470" y="75568"/>
            <a:ext cx="6401135" cy="3841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E20020"/>
                </a:solidFill>
                <a:latin typeface="Eurostile"/>
                <a:cs typeface="Eurostile"/>
              </a:defRPr>
            </a:lvl1pPr>
          </a:lstStyle>
          <a:p>
            <a:r>
              <a:rPr lang="de-DE" dirty="0">
                <a:latin typeface="Eurostile" panose="020B0504020202050204" pitchFamily="34" charset="0"/>
              </a:rPr>
              <a:t>Headline. Eurostile, 24 Pt., rot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6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44568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think-cell Folie" r:id="rId15" imgW="347" imgH="348" progId="TCLayout.ActiveDocument.1">
                  <p:embed/>
                </p:oleObj>
              </mc:Choice>
              <mc:Fallback>
                <p:oleObj name="think-cell Folie" r:id="rId1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0" y="0"/>
            <a:ext cx="9144000" cy="561775"/>
          </a:xfrm>
          <a:prstGeom prst="rect">
            <a:avLst/>
          </a:prstGeom>
          <a:solidFill>
            <a:srgbClr val="B6CB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694570" y="4716063"/>
            <a:ext cx="252702" cy="274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CC3A1697-384F-7741-BC9C-DB403E94435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Picture 2" descr="https://intranet.minol.com/files/bilder/logos/logos-minol-ab-2019/Minol-Logo-2018-1000-px.png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036" y="133943"/>
            <a:ext cx="1336400" cy="1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4" r:id="rId3"/>
    <p:sldLayoutId id="2147483663" r:id="rId4"/>
    <p:sldLayoutId id="2147483651" r:id="rId5"/>
    <p:sldLayoutId id="2147483667" r:id="rId6"/>
    <p:sldLayoutId id="2147483668" r:id="rId7"/>
    <p:sldLayoutId id="2147483650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Smart Parking für die Immobilienwirtschaft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Sensorik und Applikation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1588" y="4754563"/>
            <a:ext cx="252412" cy="274637"/>
          </a:xfrm>
        </p:spPr>
        <p:txBody>
          <a:bodyPr/>
          <a:lstStyle/>
          <a:p>
            <a:fld id="{CC3A1697-384F-7741-BC9C-DB403E94435F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5425"/>
            <a:ext cx="9144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024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452" y="1654274"/>
            <a:ext cx="7403307" cy="1235161"/>
          </a:xfrm>
        </p:spPr>
        <p:txBody>
          <a:bodyPr/>
          <a:lstStyle/>
          <a:p>
            <a:pPr fontAlgn="base">
              <a:lnSpc>
                <a:spcPts val="2400"/>
              </a:lnSpc>
            </a:pPr>
            <a:r>
              <a:rPr lang="de-DE" sz="1400" dirty="0"/>
              <a:t>Fehlende Information über Zeitüberschreitungen bei Sonder- und Kurzzeitparkplätzen</a:t>
            </a:r>
          </a:p>
          <a:p>
            <a:pPr fontAlgn="base">
              <a:lnSpc>
                <a:spcPts val="2400"/>
              </a:lnSpc>
            </a:pPr>
            <a:r>
              <a:rPr lang="de-DE" sz="1400" dirty="0"/>
              <a:t>Ungleichmäßige Auslastung von Parkflächen</a:t>
            </a:r>
          </a:p>
          <a:p>
            <a:pPr fontAlgn="base">
              <a:lnSpc>
                <a:spcPts val="2400"/>
              </a:lnSpc>
            </a:pPr>
            <a:r>
              <a:rPr lang="de-DE" sz="1400" dirty="0"/>
              <a:t>Dauerbelegungen werden nicht erkannt </a:t>
            </a:r>
          </a:p>
          <a:p>
            <a:pPr fontAlgn="base">
              <a:lnSpc>
                <a:spcPts val="2400"/>
              </a:lnSpc>
            </a:pPr>
            <a:endParaRPr lang="de-DE" sz="1400" dirty="0"/>
          </a:p>
          <a:p>
            <a:endParaRPr lang="de-DE" sz="1400" dirty="0">
              <a:latin typeface="Eurostile" panose="020B050402020205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3A1697-384F-7741-BC9C-DB403E94435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47452" y="846561"/>
            <a:ext cx="8447118" cy="358775"/>
          </a:xfrm>
        </p:spPr>
        <p:txBody>
          <a:bodyPr/>
          <a:lstStyle/>
          <a:p>
            <a:r>
              <a:rPr lang="de-DE" sz="2200" dirty="0" smtClean="0">
                <a:solidFill>
                  <a:srgbClr val="E51936"/>
                </a:solidFill>
              </a:rPr>
              <a:t>Smart Parking in der Wohnungswirtschaft</a:t>
            </a:r>
            <a:endParaRPr lang="de-DE" sz="2200" dirty="0">
              <a:solidFill>
                <a:srgbClr val="E51936"/>
              </a:solidFill>
            </a:endParaRP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46872" y="1162871"/>
            <a:ext cx="5605288" cy="358775"/>
          </a:xfrm>
        </p:spPr>
        <p:txBody>
          <a:bodyPr/>
          <a:lstStyle/>
          <a:p>
            <a:r>
              <a:rPr lang="de-DE" dirty="0" smtClean="0"/>
              <a:t>Ausgangssituation ohne digitale Lösung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47453" y="3205745"/>
            <a:ext cx="246265" cy="220612"/>
          </a:xfrm>
          <a:prstGeom prst="rect">
            <a:avLst/>
          </a:prstGeom>
          <a:solidFill>
            <a:srgbClr val="E30018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247453" y="3424689"/>
            <a:ext cx="4992396" cy="790471"/>
          </a:xfrm>
          <a:prstGeom prst="rect">
            <a:avLst/>
          </a:prstGeom>
          <a:solidFill>
            <a:srgbClr val="A2C3D6"/>
          </a:solidFill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2400"/>
              </a:lnSpc>
              <a:buNone/>
            </a:pPr>
            <a:r>
              <a:rPr lang="de-DE" sz="1800" dirty="0"/>
              <a:t>Kunden erwarten </a:t>
            </a:r>
            <a:r>
              <a:rPr lang="de-DE" sz="1800" dirty="0" smtClean="0"/>
              <a:t>heute eine </a:t>
            </a:r>
            <a:r>
              <a:rPr lang="de-DE" sz="1800" dirty="0"/>
              <a:t>moderne und digitale Parkraumbewirtschaftung</a:t>
            </a:r>
          </a:p>
        </p:txBody>
      </p:sp>
    </p:spTree>
    <p:extLst>
      <p:ext uri="{BB962C8B-B14F-4D97-AF65-F5344CB8AC3E}">
        <p14:creationId xmlns:p14="http://schemas.microsoft.com/office/powerpoint/2010/main" val="2351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024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452" y="1654274"/>
            <a:ext cx="6547631" cy="2872330"/>
          </a:xfrm>
        </p:spPr>
        <p:txBody>
          <a:bodyPr/>
          <a:lstStyle/>
          <a:p>
            <a:pPr fontAlgn="base">
              <a:lnSpc>
                <a:spcPct val="100000"/>
              </a:lnSpc>
            </a:pPr>
            <a:r>
              <a:rPr lang="de-DE" sz="1400" dirty="0" smtClean="0"/>
              <a:t>Örtlicher Lageplan </a:t>
            </a:r>
            <a:r>
              <a:rPr lang="de-DE" sz="1400" dirty="0"/>
              <a:t>mit stellplatzgenauen </a:t>
            </a:r>
            <a:r>
              <a:rPr lang="de-DE" sz="1400" dirty="0" smtClean="0"/>
              <a:t>Belegungsdaten, </a:t>
            </a:r>
            <a:r>
              <a:rPr lang="de-DE" sz="1400" dirty="0" smtClean="0"/>
              <a:t>in Echtzeit, </a:t>
            </a:r>
            <a:br>
              <a:rPr lang="de-DE" sz="1400" dirty="0" smtClean="0"/>
            </a:br>
            <a:r>
              <a:rPr lang="de-DE" sz="1400" dirty="0" smtClean="0"/>
              <a:t>zentral </a:t>
            </a:r>
            <a:r>
              <a:rPr lang="de-DE" sz="1400" dirty="0" smtClean="0"/>
              <a:t>oder via </a:t>
            </a:r>
            <a:r>
              <a:rPr lang="de-DE" sz="1400" dirty="0" smtClean="0"/>
              <a:t>App </a:t>
            </a:r>
            <a:r>
              <a:rPr lang="de-DE" sz="1400" dirty="0" smtClean="0"/>
              <a:t>auf dem </a:t>
            </a:r>
            <a:r>
              <a:rPr lang="de-DE" sz="1400" dirty="0" smtClean="0"/>
              <a:t>Smartphone.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de-DE" sz="1400" dirty="0" smtClean="0"/>
              <a:t>Mittels </a:t>
            </a:r>
            <a:r>
              <a:rPr lang="de-DE" sz="1400" dirty="0" smtClean="0"/>
              <a:t>Dashboard und/oder </a:t>
            </a:r>
            <a:r>
              <a:rPr lang="de-DE" sz="1400" dirty="0" smtClean="0"/>
              <a:t>App</a:t>
            </a:r>
            <a:endParaRPr lang="de-DE" sz="1400" dirty="0"/>
          </a:p>
          <a:p>
            <a:pPr fontAlgn="base">
              <a:lnSpc>
                <a:spcPct val="100000"/>
              </a:lnSpc>
            </a:pPr>
            <a:r>
              <a:rPr lang="de-DE" sz="1400" dirty="0" smtClean="0"/>
              <a:t>Schneller </a:t>
            </a:r>
            <a:r>
              <a:rPr lang="de-DE" sz="1400" dirty="0" smtClean="0"/>
              <a:t>Überblick mittels Auslastungsindikator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de-DE" sz="1400" dirty="0"/>
              <a:t>Ausreichende, knappe oder belegte </a:t>
            </a:r>
            <a:r>
              <a:rPr lang="de-DE" sz="1400" dirty="0" smtClean="0"/>
              <a:t>Parkplätze</a:t>
            </a:r>
            <a:endParaRPr lang="de-DE" sz="1400" dirty="0" smtClean="0"/>
          </a:p>
          <a:p>
            <a:pPr marL="182563" lvl="1" indent="-182563" fontAlgn="base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</a:pPr>
            <a:r>
              <a:rPr lang="de-DE" sz="1400" dirty="0" smtClean="0"/>
              <a:t>Parkplatzkontrolle, Direktanzeige von Zeitüberschreitungen und 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/>
              <a:t>unerlaubtem </a:t>
            </a:r>
            <a:r>
              <a:rPr lang="de-DE" sz="1400" dirty="0" smtClean="0"/>
              <a:t>Parken </a:t>
            </a:r>
            <a:endParaRPr lang="de-DE" sz="1400" dirty="0"/>
          </a:p>
          <a:p>
            <a:pPr marL="182563" lvl="1" indent="-182563" fontAlgn="base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</a:pPr>
            <a:r>
              <a:rPr lang="de-DE" sz="1400" dirty="0" smtClean="0"/>
              <a:t>Verwaltung knapper Parkplatzressourcen. </a:t>
            </a:r>
            <a:r>
              <a:rPr lang="de-DE" sz="1400" dirty="0" smtClean="0"/>
              <a:t>Benutzer- </a:t>
            </a:r>
            <a:r>
              <a:rPr lang="de-DE" sz="1400" dirty="0" smtClean="0"/>
              <a:t>oder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mitarbeiterbezogenes Buchungssystem möglich</a:t>
            </a:r>
            <a:endParaRPr lang="de-DE" sz="1400" dirty="0" smtClean="0"/>
          </a:p>
          <a:p>
            <a:pPr marL="182563" lvl="1" indent="-182563" fontAlgn="base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charset="2"/>
              <a:buChar char="§"/>
            </a:pPr>
            <a:r>
              <a:rPr lang="de-DE" sz="1400" dirty="0" smtClean="0"/>
              <a:t>Ausweitungsmöglichkeiten mittels </a:t>
            </a:r>
            <a:r>
              <a:rPr lang="de-DE" sz="1400" dirty="0" smtClean="0"/>
              <a:t>CSV-Tabellen</a:t>
            </a:r>
            <a:endParaRPr lang="de-DE" sz="1400" dirty="0"/>
          </a:p>
          <a:p>
            <a:pPr lvl="1" fontAlgn="base">
              <a:lnSpc>
                <a:spcPts val="2400"/>
              </a:lnSpc>
            </a:pPr>
            <a:endParaRPr lang="de-DE" sz="1400" dirty="0"/>
          </a:p>
          <a:p>
            <a:pPr marL="0" indent="0" fontAlgn="base">
              <a:buNone/>
            </a:pPr>
            <a:endParaRPr lang="de-DE" dirty="0"/>
          </a:p>
          <a:p>
            <a:endParaRPr lang="de-DE" dirty="0">
              <a:latin typeface="Eurostile" panose="020B050402020205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3A1697-384F-7741-BC9C-DB403E94435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47452" y="846561"/>
            <a:ext cx="8447118" cy="358775"/>
          </a:xfrm>
        </p:spPr>
        <p:txBody>
          <a:bodyPr/>
          <a:lstStyle/>
          <a:p>
            <a:r>
              <a:rPr lang="de-DE" sz="2200" dirty="0" smtClean="0">
                <a:solidFill>
                  <a:srgbClr val="E51936"/>
                </a:solidFill>
              </a:rPr>
              <a:t>Smart Parking in der Wohnungswirtschaft</a:t>
            </a:r>
            <a:endParaRPr lang="de-DE" sz="2200" dirty="0">
              <a:solidFill>
                <a:srgbClr val="E51936"/>
              </a:solidFill>
            </a:endParaRP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46872" y="1162871"/>
            <a:ext cx="5605288" cy="358775"/>
          </a:xfrm>
        </p:spPr>
        <p:txBody>
          <a:bodyPr/>
          <a:lstStyle/>
          <a:p>
            <a:r>
              <a:rPr lang="de-DE" dirty="0" smtClean="0"/>
              <a:t>Vorteile einer </a:t>
            </a:r>
            <a:r>
              <a:rPr lang="de-DE" dirty="0" smtClean="0"/>
              <a:t>digitalen </a:t>
            </a:r>
            <a:r>
              <a:rPr lang="de-DE" dirty="0" smtClean="0"/>
              <a:t>Lösung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44" y="2037696"/>
            <a:ext cx="3307377" cy="16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024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453" y="1654274"/>
            <a:ext cx="6535968" cy="2160235"/>
          </a:xfrm>
        </p:spPr>
        <p:txBody>
          <a:bodyPr/>
          <a:lstStyle/>
          <a:p>
            <a:pPr fontAlgn="base">
              <a:lnSpc>
                <a:spcPts val="2400"/>
              </a:lnSpc>
            </a:pPr>
            <a:r>
              <a:rPr lang="de-DE" sz="1400" dirty="0" smtClean="0"/>
              <a:t>Einfache Installation, Wartung und Anlagenbetrieb</a:t>
            </a:r>
            <a:endParaRPr lang="de-DE" sz="1400" dirty="0"/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Belegungsdetektion „Dual“, </a:t>
            </a:r>
            <a:r>
              <a:rPr lang="de-DE" sz="1400" dirty="0" err="1" smtClean="0"/>
              <a:t>magnetoresistiv</a:t>
            </a:r>
            <a:r>
              <a:rPr lang="de-DE" sz="1400" dirty="0" smtClean="0"/>
              <a:t>-elektromagnetisch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Zuverlässige, </a:t>
            </a:r>
            <a:r>
              <a:rPr lang="de-DE" sz="1400" dirty="0" smtClean="0"/>
              <a:t>aktuelle und visuelle Parkdaten</a:t>
            </a:r>
            <a:endParaRPr lang="de-DE" sz="1400" dirty="0" smtClean="0"/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Einsatzspezifische Sensorvarianten (</a:t>
            </a:r>
            <a:r>
              <a:rPr lang="de-DE" sz="1400" dirty="0" err="1" smtClean="0"/>
              <a:t>LoRa</a:t>
            </a:r>
            <a:r>
              <a:rPr lang="de-DE" sz="1400" dirty="0" smtClean="0"/>
              <a:t>, </a:t>
            </a:r>
            <a:r>
              <a:rPr lang="de-DE" sz="1400" dirty="0" err="1" smtClean="0"/>
              <a:t>NarrowBand</a:t>
            </a:r>
            <a:r>
              <a:rPr lang="de-DE" sz="1400" dirty="0" smtClean="0"/>
              <a:t> </a:t>
            </a:r>
            <a:r>
              <a:rPr lang="de-DE" sz="1400" dirty="0" err="1" smtClean="0"/>
              <a:t>IoT</a:t>
            </a:r>
            <a:r>
              <a:rPr lang="de-DE" sz="1400" dirty="0" smtClean="0"/>
              <a:t> (NB-</a:t>
            </a:r>
            <a:r>
              <a:rPr lang="de-DE" sz="1400" dirty="0" err="1" smtClean="0"/>
              <a:t>IoT</a:t>
            </a:r>
            <a:r>
              <a:rPr lang="de-DE" sz="1400" dirty="0" smtClean="0"/>
              <a:t>))</a:t>
            </a:r>
            <a:endParaRPr lang="de-DE" sz="1400" dirty="0" smtClean="0"/>
          </a:p>
          <a:p>
            <a:pPr marL="742950" lvl="1" indent="-285750" fontAlgn="base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de-DE" sz="1400" dirty="0" smtClean="0"/>
              <a:t>Direkt sichtbarer Bodensensor </a:t>
            </a:r>
            <a:r>
              <a:rPr lang="de-DE" sz="1400" dirty="0" smtClean="0"/>
              <a:t>oder </a:t>
            </a:r>
            <a:r>
              <a:rPr lang="de-DE" sz="1400" dirty="0" smtClean="0"/>
              <a:t>im Boden versenkter Sensor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Beständig gegen Witterungs- und Staubeinflüsse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Bodensensor hält </a:t>
            </a:r>
            <a:r>
              <a:rPr lang="de-DE" sz="1400" dirty="0" smtClean="0"/>
              <a:t>LKW (Flächenlast 2,5t </a:t>
            </a:r>
            <a:r>
              <a:rPr lang="de-DE" sz="1400" dirty="0" smtClean="0"/>
              <a:t>Luftreifen</a:t>
            </a:r>
            <a:r>
              <a:rPr lang="de-DE" sz="1400" dirty="0" smtClean="0"/>
              <a:t>) und </a:t>
            </a:r>
            <a:r>
              <a:rPr lang="de-DE" sz="1400" dirty="0" smtClean="0"/>
              <a:t>Schneeräumern mit </a:t>
            </a:r>
            <a:r>
              <a:rPr lang="de-DE" sz="1400" dirty="0" smtClean="0"/>
              <a:t>Gummilippe </a:t>
            </a:r>
            <a:r>
              <a:rPr lang="de-DE" sz="1400" dirty="0" smtClean="0"/>
              <a:t>stand</a:t>
            </a:r>
            <a:endParaRPr lang="de-DE" sz="1400" dirty="0" smtClean="0"/>
          </a:p>
          <a:p>
            <a:pPr>
              <a:lnSpc>
                <a:spcPts val="2400"/>
              </a:lnSpc>
            </a:pPr>
            <a:endParaRPr lang="de-DE" sz="1600" dirty="0">
              <a:latin typeface="Eurostile" panose="020B050402020205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3A1697-384F-7741-BC9C-DB403E94435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47452" y="846561"/>
            <a:ext cx="8447118" cy="358775"/>
          </a:xfrm>
        </p:spPr>
        <p:txBody>
          <a:bodyPr/>
          <a:lstStyle/>
          <a:p>
            <a:r>
              <a:rPr lang="de-DE" sz="2200" dirty="0" smtClean="0">
                <a:solidFill>
                  <a:srgbClr val="E51936"/>
                </a:solidFill>
              </a:rPr>
              <a:t>Smart Parking Sensorik für den Außenbereich</a:t>
            </a:r>
            <a:endParaRPr lang="de-DE" sz="2200" dirty="0">
              <a:solidFill>
                <a:srgbClr val="E51936"/>
              </a:solidFill>
            </a:endParaRP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46872" y="1162871"/>
            <a:ext cx="5605288" cy="358775"/>
          </a:xfrm>
        </p:spPr>
        <p:txBody>
          <a:bodyPr/>
          <a:lstStyle/>
          <a:p>
            <a:r>
              <a:rPr lang="de-DE" dirty="0" err="1" smtClean="0"/>
              <a:t>Full</a:t>
            </a:r>
            <a:r>
              <a:rPr lang="de-DE" dirty="0" smtClean="0"/>
              <a:t>-Service </a:t>
            </a:r>
            <a:r>
              <a:rPr lang="de-DE" dirty="0"/>
              <a:t>Installation, Betrieb und </a:t>
            </a:r>
            <a:r>
              <a:rPr lang="de-DE" dirty="0" smtClean="0"/>
              <a:t>Instandhaltung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98" y="1025948"/>
            <a:ext cx="2445923" cy="17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024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453" y="1654274"/>
            <a:ext cx="5844314" cy="3216041"/>
          </a:xfrm>
        </p:spPr>
        <p:txBody>
          <a:bodyPr/>
          <a:lstStyle/>
          <a:p>
            <a:pPr fontAlgn="base">
              <a:lnSpc>
                <a:spcPts val="2400"/>
              </a:lnSpc>
            </a:pPr>
            <a:r>
              <a:rPr lang="de-DE" sz="1400" dirty="0"/>
              <a:t>Schnelle Installation </a:t>
            </a:r>
            <a:r>
              <a:rPr lang="de-DE" sz="1400" dirty="0" smtClean="0"/>
              <a:t>ohne Unterbrechung des Betriebes und </a:t>
            </a:r>
            <a:r>
              <a:rPr lang="de-DE" sz="1400" dirty="0"/>
              <a:t>einfache Wartung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Belegungsdetektion, </a:t>
            </a:r>
            <a:r>
              <a:rPr lang="de-DE" sz="1400" dirty="0" err="1" smtClean="0"/>
              <a:t>magnetoresistiv</a:t>
            </a:r>
            <a:r>
              <a:rPr lang="de-DE" sz="1400" dirty="0" smtClean="0"/>
              <a:t>-akustisch</a:t>
            </a:r>
            <a:endParaRPr lang="de-DE" sz="1400" dirty="0"/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Datenübertragung per Funk (</a:t>
            </a:r>
            <a:r>
              <a:rPr lang="de-DE" sz="1400" dirty="0" err="1" smtClean="0"/>
              <a:t>LoRa</a:t>
            </a:r>
            <a:r>
              <a:rPr lang="de-DE" sz="1400" dirty="0" smtClean="0"/>
              <a:t>), </a:t>
            </a:r>
            <a:r>
              <a:rPr lang="de-DE" sz="1400" dirty="0" smtClean="0"/>
              <a:t>Bodenstruktur der </a:t>
            </a:r>
            <a:r>
              <a:rPr lang="de-DE" sz="1400" dirty="0"/>
              <a:t>P</a:t>
            </a:r>
            <a:r>
              <a:rPr lang="de-DE" sz="1400" dirty="0" smtClean="0"/>
              <a:t>arkfläche </a:t>
            </a:r>
            <a:r>
              <a:rPr lang="de-DE" sz="1400" dirty="0" smtClean="0"/>
              <a:t>wird </a:t>
            </a:r>
            <a:r>
              <a:rPr lang="de-DE" sz="1400" dirty="0" smtClean="0"/>
              <a:t>aufgrund des Deckensensors </a:t>
            </a:r>
            <a:r>
              <a:rPr lang="de-DE" sz="1400" dirty="0" smtClean="0"/>
              <a:t>nicht </a:t>
            </a:r>
            <a:r>
              <a:rPr lang="de-DE" sz="1400" dirty="0" smtClean="0"/>
              <a:t>beschädigt</a:t>
            </a:r>
            <a:endParaRPr lang="de-DE" sz="1400" dirty="0"/>
          </a:p>
          <a:p>
            <a:pPr fontAlgn="base">
              <a:lnSpc>
                <a:spcPts val="2400"/>
              </a:lnSpc>
            </a:pPr>
            <a:r>
              <a:rPr lang="de-DE" sz="1400" dirty="0"/>
              <a:t> Zuverlässige, </a:t>
            </a:r>
            <a:r>
              <a:rPr lang="de-DE" sz="1400" dirty="0" smtClean="0"/>
              <a:t>aktuelle und visuelle Parkdaten</a:t>
            </a:r>
            <a:endParaRPr lang="de-DE" sz="1400" dirty="0"/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Integrierte </a:t>
            </a:r>
            <a:r>
              <a:rPr lang="de-DE" sz="1400" dirty="0"/>
              <a:t>LED-Leuchte zur lokalen Anzeige der Belegung: </a:t>
            </a:r>
            <a:r>
              <a:rPr lang="de-DE" sz="1400" dirty="0" smtClean="0"/>
              <a:t>belegt </a:t>
            </a:r>
            <a:r>
              <a:rPr lang="de-DE" sz="1400" dirty="0"/>
              <a:t>(rot), frei (grün) und reserviert (blau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3A1697-384F-7741-BC9C-DB403E9443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47452" y="846561"/>
            <a:ext cx="8447118" cy="358775"/>
          </a:xfrm>
        </p:spPr>
        <p:txBody>
          <a:bodyPr/>
          <a:lstStyle/>
          <a:p>
            <a:r>
              <a:rPr lang="de-DE" sz="2200" dirty="0" smtClean="0">
                <a:solidFill>
                  <a:srgbClr val="E51936"/>
                </a:solidFill>
              </a:rPr>
              <a:t>Smart Parking Sensorik für Parkhäuser</a:t>
            </a:r>
            <a:endParaRPr lang="de-DE" sz="2200" dirty="0">
              <a:solidFill>
                <a:srgbClr val="E51936"/>
              </a:solidFill>
            </a:endParaRP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46872" y="1162871"/>
            <a:ext cx="5605288" cy="358775"/>
          </a:xfrm>
        </p:spPr>
        <p:txBody>
          <a:bodyPr/>
          <a:lstStyle/>
          <a:p>
            <a:r>
              <a:rPr lang="de-DE" dirty="0" err="1" smtClean="0"/>
              <a:t>Full</a:t>
            </a:r>
            <a:r>
              <a:rPr lang="de-DE" dirty="0" smtClean="0"/>
              <a:t>-Service </a:t>
            </a:r>
            <a:r>
              <a:rPr lang="de-DE" dirty="0"/>
              <a:t>Installation, Betrieb und </a:t>
            </a:r>
            <a:r>
              <a:rPr lang="de-DE" dirty="0" smtClean="0"/>
              <a:t>Instandhaltung</a:t>
            </a:r>
            <a:endParaRPr lang="de-DE" dirty="0"/>
          </a:p>
        </p:txBody>
      </p:sp>
      <p:pic>
        <p:nvPicPr>
          <p:cNvPr id="11268" name="Picture 4" descr="Parkhaus parken sens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6" b="13671"/>
          <a:stretch/>
        </p:blipFill>
        <p:spPr bwMode="auto">
          <a:xfrm>
            <a:off x="6197600" y="1625017"/>
            <a:ext cx="2623320" cy="18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024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453" y="1654274"/>
            <a:ext cx="5733897" cy="2160235"/>
          </a:xfrm>
        </p:spPr>
        <p:txBody>
          <a:bodyPr/>
          <a:lstStyle/>
          <a:p>
            <a:pPr fontAlgn="base">
              <a:lnSpc>
                <a:spcPts val="2400"/>
              </a:lnSpc>
            </a:pPr>
            <a:r>
              <a:rPr lang="de-DE" sz="1400" dirty="0" smtClean="0"/>
              <a:t>Datenübertragung per Funk über das Internet der </a:t>
            </a:r>
            <a:r>
              <a:rPr lang="de-DE" sz="1400" dirty="0" smtClean="0"/>
              <a:t>Dinge (kurz: </a:t>
            </a:r>
            <a:r>
              <a:rPr lang="de-DE" sz="1400" dirty="0" err="1" smtClean="0"/>
              <a:t>IoT</a:t>
            </a:r>
            <a:r>
              <a:rPr lang="de-DE" sz="1400" dirty="0" smtClean="0"/>
              <a:t>) </a:t>
            </a:r>
            <a:endParaRPr lang="de-DE" sz="1400" dirty="0" smtClean="0"/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Externe Anlagenbetreuung, Statusprüfung der Systemfunktionen, Remote Wartung, </a:t>
            </a:r>
            <a:r>
              <a:rPr lang="de-DE" sz="1400" dirty="0" err="1" smtClean="0"/>
              <a:t>Rekalibrierung</a:t>
            </a:r>
            <a:r>
              <a:rPr lang="de-DE" sz="1400" dirty="0" smtClean="0"/>
              <a:t>, </a:t>
            </a:r>
            <a:r>
              <a:rPr lang="de-DE" sz="1400" dirty="0" smtClean="0"/>
              <a:t>Datenaufnahme und Visualisierung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Datenverarbeitung in einem deutschen </a:t>
            </a:r>
            <a:r>
              <a:rPr lang="de-DE" sz="1400" dirty="0"/>
              <a:t>R</a:t>
            </a:r>
            <a:r>
              <a:rPr lang="de-DE" sz="1400" dirty="0" smtClean="0"/>
              <a:t>echenzentrum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3A1697-384F-7741-BC9C-DB403E9443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47452" y="846561"/>
            <a:ext cx="8447118" cy="358775"/>
          </a:xfrm>
        </p:spPr>
        <p:txBody>
          <a:bodyPr/>
          <a:lstStyle/>
          <a:p>
            <a:r>
              <a:rPr lang="de-DE" sz="2200" dirty="0" smtClean="0">
                <a:solidFill>
                  <a:srgbClr val="E51936"/>
                </a:solidFill>
              </a:rPr>
              <a:t>Smart Parking für die Wohnungswirtschaft</a:t>
            </a:r>
            <a:endParaRPr lang="de-DE" sz="2200" dirty="0">
              <a:solidFill>
                <a:srgbClr val="E51936"/>
              </a:solidFill>
            </a:endParaRP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46872" y="1162871"/>
            <a:ext cx="5605288" cy="358775"/>
          </a:xfrm>
        </p:spPr>
        <p:txBody>
          <a:bodyPr/>
          <a:lstStyle/>
          <a:p>
            <a:r>
              <a:rPr lang="de-DE" dirty="0" smtClean="0"/>
              <a:t>Sichere Datenübertragung und Anlagenbetreuung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0" b="10649"/>
          <a:stretch/>
        </p:blipFill>
        <p:spPr>
          <a:xfrm>
            <a:off x="93976" y="3057074"/>
            <a:ext cx="5625888" cy="19503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66" y="1521646"/>
            <a:ext cx="1046570" cy="20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024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453" y="1654274"/>
            <a:ext cx="5226247" cy="2858253"/>
          </a:xfrm>
        </p:spPr>
        <p:txBody>
          <a:bodyPr/>
          <a:lstStyle/>
          <a:p>
            <a:pPr fontAlgn="base">
              <a:lnSpc>
                <a:spcPts val="2400"/>
              </a:lnSpc>
            </a:pPr>
            <a:r>
              <a:rPr lang="de-DE" sz="1400" dirty="0" smtClean="0"/>
              <a:t>Stammdaten des Parkplatzes 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Liste </a:t>
            </a:r>
            <a:r>
              <a:rPr lang="de-DE" sz="1400" dirty="0"/>
              <a:t>aller digitalisierten </a:t>
            </a:r>
            <a:r>
              <a:rPr lang="de-DE" sz="1400" dirty="0" smtClean="0"/>
              <a:t>Stellplätze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Einstellen der maximalen Parkdauer</a:t>
            </a:r>
            <a:endParaRPr lang="de-DE" sz="1400" dirty="0"/>
          </a:p>
          <a:p>
            <a:pPr fontAlgn="base">
              <a:lnSpc>
                <a:spcPts val="2400"/>
              </a:lnSpc>
            </a:pPr>
            <a:r>
              <a:rPr lang="de-DE" sz="1400" dirty="0"/>
              <a:t>Kartenansicht der Parkplatzbelegung</a:t>
            </a:r>
          </a:p>
          <a:p>
            <a:pPr fontAlgn="base">
              <a:lnSpc>
                <a:spcPts val="2400"/>
              </a:lnSpc>
            </a:pPr>
            <a:r>
              <a:rPr lang="de-DE" sz="1400" dirty="0"/>
              <a:t>Parkraummanagement</a:t>
            </a:r>
          </a:p>
          <a:p>
            <a:pPr fontAlgn="base">
              <a:lnSpc>
                <a:spcPts val="2400"/>
              </a:lnSpc>
            </a:pPr>
            <a:r>
              <a:rPr lang="de-DE" sz="1400" dirty="0"/>
              <a:t>Benutzerverwaltung mit Kontostrukturen und </a:t>
            </a:r>
            <a:r>
              <a:rPr lang="de-DE" sz="1400" dirty="0" smtClean="0"/>
              <a:t>Berechtigungen</a:t>
            </a:r>
            <a:endParaRPr lang="de-DE" sz="1400" dirty="0"/>
          </a:p>
          <a:p>
            <a:pPr fontAlgn="base">
              <a:lnSpc>
                <a:spcPts val="2400"/>
              </a:lnSpc>
            </a:pPr>
            <a:r>
              <a:rPr lang="de-DE" sz="1400" dirty="0"/>
              <a:t>Abfrage der Historie von Zeitüberschreitungen</a:t>
            </a:r>
          </a:p>
          <a:p>
            <a:pPr fontAlgn="base">
              <a:lnSpc>
                <a:spcPts val="2400"/>
              </a:lnSpc>
            </a:pPr>
            <a:r>
              <a:rPr lang="de-DE" sz="1400" dirty="0"/>
              <a:t>CSV-Download aller Parkvorgänge</a:t>
            </a:r>
          </a:p>
          <a:p>
            <a:pPr marL="0" indent="0" fontAlgn="base">
              <a:lnSpc>
                <a:spcPts val="2400"/>
              </a:lnSpc>
              <a:buNone/>
            </a:pPr>
            <a:endParaRPr lang="de-DE" sz="1400" dirty="0"/>
          </a:p>
          <a:p>
            <a:pPr>
              <a:lnSpc>
                <a:spcPts val="2400"/>
              </a:lnSpc>
            </a:pPr>
            <a:endParaRPr lang="de-DE" sz="1400" dirty="0">
              <a:latin typeface="Eurostile" panose="020B050402020205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3A1697-384F-7741-BC9C-DB403E9443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47452" y="846561"/>
            <a:ext cx="8447118" cy="358775"/>
          </a:xfrm>
        </p:spPr>
        <p:txBody>
          <a:bodyPr/>
          <a:lstStyle/>
          <a:p>
            <a:r>
              <a:rPr lang="de-DE" sz="2200" dirty="0" smtClean="0">
                <a:solidFill>
                  <a:srgbClr val="E51936"/>
                </a:solidFill>
              </a:rPr>
              <a:t>Das Dashboard</a:t>
            </a:r>
            <a:endParaRPr lang="de-DE" sz="2200" dirty="0">
              <a:solidFill>
                <a:srgbClr val="E51936"/>
              </a:solidFill>
            </a:endParaRP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46872" y="1162871"/>
            <a:ext cx="5605288" cy="358775"/>
          </a:xfrm>
        </p:spPr>
        <p:txBody>
          <a:bodyPr/>
          <a:lstStyle/>
          <a:p>
            <a:r>
              <a:rPr lang="de-DE" dirty="0" smtClean="0"/>
              <a:t>Parkplätze digital verwalten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7964"/>
            <a:ext cx="4248921" cy="21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024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452" y="1654274"/>
            <a:ext cx="5666389" cy="2160235"/>
          </a:xfrm>
        </p:spPr>
        <p:txBody>
          <a:bodyPr/>
          <a:lstStyle/>
          <a:p>
            <a:pPr fontAlgn="base">
              <a:lnSpc>
                <a:spcPts val="2400"/>
              </a:lnSpc>
            </a:pPr>
            <a:r>
              <a:rPr lang="de-DE" sz="1400" dirty="0" smtClean="0"/>
              <a:t>Parkplatzverwaltung, Reservierungen ermöglichen 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Erkennung diverser </a:t>
            </a:r>
            <a:r>
              <a:rPr lang="de-DE" sz="1400" dirty="0" smtClean="0"/>
              <a:t>Situationen:</a:t>
            </a:r>
            <a:endParaRPr lang="de-DE" sz="1400" dirty="0" smtClean="0"/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de-DE" sz="1400" dirty="0" smtClean="0"/>
              <a:t>Auslastung (frei, geringe </a:t>
            </a:r>
            <a:r>
              <a:rPr lang="de-DE" sz="1400" dirty="0"/>
              <a:t>K</a:t>
            </a:r>
            <a:r>
              <a:rPr lang="de-DE" sz="1400" dirty="0" smtClean="0"/>
              <a:t>apazität, belegt)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de-DE" sz="1400" dirty="0" smtClean="0"/>
              <a:t>Zeitüberschreitungen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de-DE" sz="1400" dirty="0" smtClean="0"/>
              <a:t>Buchungsstatus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Live-Anzeige einer unberechtigten </a:t>
            </a:r>
            <a:r>
              <a:rPr lang="de-DE" sz="1400" dirty="0"/>
              <a:t>Belegung</a:t>
            </a:r>
          </a:p>
          <a:p>
            <a:pPr fontAlgn="base">
              <a:lnSpc>
                <a:spcPts val="2400"/>
              </a:lnSpc>
            </a:pPr>
            <a:r>
              <a:rPr lang="de-DE" sz="1400" dirty="0" smtClean="0"/>
              <a:t>Realisierung eines </a:t>
            </a:r>
            <a:r>
              <a:rPr lang="de-DE" sz="1400" dirty="0" smtClean="0"/>
              <a:t>Ticketsystems </a:t>
            </a:r>
            <a:r>
              <a:rPr lang="de-DE" sz="1400" dirty="0" smtClean="0"/>
              <a:t>zur Ahndung von Verstößen</a:t>
            </a:r>
            <a:endParaRPr lang="de-DE" sz="1400" dirty="0"/>
          </a:p>
          <a:p>
            <a:pPr fontAlgn="base">
              <a:lnSpc>
                <a:spcPts val="2400"/>
              </a:lnSpc>
            </a:pPr>
            <a:r>
              <a:rPr lang="de-DE" sz="1400" dirty="0"/>
              <a:t>Optimierte Routenplanung für Kontrolleure</a:t>
            </a:r>
          </a:p>
          <a:p>
            <a:pPr fontAlgn="base">
              <a:lnSpc>
                <a:spcPts val="2400"/>
              </a:lnSpc>
            </a:pPr>
            <a:r>
              <a:rPr lang="de-DE" sz="1400" dirty="0"/>
              <a:t>Statistische Analysen für jeden </a:t>
            </a:r>
            <a:r>
              <a:rPr lang="de-DE" sz="1400" dirty="0" smtClean="0"/>
              <a:t>Parkbereich</a:t>
            </a:r>
          </a:p>
          <a:p>
            <a:pPr marL="0" indent="0" fontAlgn="base">
              <a:lnSpc>
                <a:spcPts val="2400"/>
              </a:lnSpc>
              <a:buNone/>
            </a:pPr>
            <a:endParaRPr lang="de-DE" sz="1400" dirty="0"/>
          </a:p>
          <a:p>
            <a:pPr>
              <a:lnSpc>
                <a:spcPts val="2400"/>
              </a:lnSpc>
            </a:pPr>
            <a:endParaRPr lang="de-DE" sz="1400" dirty="0">
              <a:latin typeface="Eurostile" panose="020B050402020205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3A1697-384F-7741-BC9C-DB403E94435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47452" y="846561"/>
            <a:ext cx="8447118" cy="358775"/>
          </a:xfrm>
        </p:spPr>
        <p:txBody>
          <a:bodyPr/>
          <a:lstStyle/>
          <a:p>
            <a:r>
              <a:rPr lang="de-DE" sz="2200" dirty="0" smtClean="0">
                <a:solidFill>
                  <a:srgbClr val="E51936"/>
                </a:solidFill>
              </a:rPr>
              <a:t>Die App Lösungen</a:t>
            </a:r>
            <a:endParaRPr lang="de-DE" sz="2200" dirty="0">
              <a:solidFill>
                <a:srgbClr val="E51936"/>
              </a:solidFill>
            </a:endParaRP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246872" y="1162871"/>
            <a:ext cx="8700400" cy="358775"/>
          </a:xfrm>
        </p:spPr>
        <p:txBody>
          <a:bodyPr/>
          <a:lstStyle/>
          <a:p>
            <a:r>
              <a:rPr lang="de-DE" dirty="0" err="1" smtClean="0"/>
              <a:t>OfficePilot</a:t>
            </a:r>
            <a:r>
              <a:rPr lang="de-DE" dirty="0" smtClean="0"/>
              <a:t>, </a:t>
            </a:r>
            <a:r>
              <a:rPr lang="de-DE" dirty="0" err="1" smtClean="0"/>
              <a:t>CityPilot</a:t>
            </a:r>
            <a:r>
              <a:rPr lang="de-DE" dirty="0" smtClean="0"/>
              <a:t> und </a:t>
            </a:r>
            <a:r>
              <a:rPr lang="de-DE" dirty="0" err="1" smtClean="0"/>
              <a:t>TicketPilot</a:t>
            </a:r>
            <a:r>
              <a:rPr lang="de-DE" dirty="0" smtClean="0"/>
              <a:t> </a:t>
            </a:r>
            <a:r>
              <a:rPr lang="de-DE" dirty="0" smtClean="0"/>
              <a:t>App, </a:t>
            </a:r>
            <a:r>
              <a:rPr lang="de-DE" dirty="0" smtClean="0"/>
              <a:t>Daten immer im Blick!</a:t>
            </a:r>
            <a:endParaRPr lang="de-DE" dirty="0"/>
          </a:p>
        </p:txBody>
      </p:sp>
      <p:pic>
        <p:nvPicPr>
          <p:cNvPr id="8194" name="Picture 2" descr="Parken Verwaltung A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04" y="1654274"/>
            <a:ext cx="3247547" cy="20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Vielen Dank für Ihre Aufmerksamkeit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1588" y="4754563"/>
            <a:ext cx="252412" cy="274637"/>
          </a:xfrm>
        </p:spPr>
        <p:txBody>
          <a:bodyPr/>
          <a:lstStyle/>
          <a:p>
            <a:fld id="{CC3A1697-384F-7741-BC9C-DB403E94435F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2" name="Bild 1" descr="PHILIPPREINHARD.COM_Minol_Imageshooting_2016_L1002533_warm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9469"/>
            <a:ext cx="9149184" cy="36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nol-Powerpoint-Praesentation-Vorlage">
  <a:themeElements>
    <a:clrScheme name="Minol">
      <a:dk1>
        <a:srgbClr val="A1C3D5"/>
      </a:dk1>
      <a:lt1>
        <a:sysClr val="window" lastClr="FFFFFF"/>
      </a:lt1>
      <a:dk2>
        <a:srgbClr val="A1C3D5"/>
      </a:dk2>
      <a:lt2>
        <a:srgbClr val="EEECE1"/>
      </a:lt2>
      <a:accent1>
        <a:srgbClr val="E30018"/>
      </a:accent1>
      <a:accent2>
        <a:srgbClr val="333333"/>
      </a:accent2>
      <a:accent3>
        <a:srgbClr val="B1B1B4"/>
      </a:accent3>
      <a:accent4>
        <a:srgbClr val="B6CBD7"/>
      </a:accent4>
      <a:accent5>
        <a:srgbClr val="FFFFFE"/>
      </a:accent5>
      <a:accent6>
        <a:srgbClr val="FFFFFE"/>
      </a:accent6>
      <a:hlink>
        <a:srgbClr val="FF0000"/>
      </a:hlink>
      <a:folHlink>
        <a:srgbClr val="FF000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2200"/>
          </a:lnSpc>
          <a:defRPr sz="1600"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nol Powerpoint Präsentation Vorlage.pptx" id="{1DF58CB6-FA5E-4C68-8B76-B3284622C6A8}" vid="{D9674AF6-53F8-4286-8632-D796B466EA0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</Words>
  <Application>Microsoft Office PowerPoint</Application>
  <PresentationFormat>Bildschirmpräsentation (16:9)</PresentationFormat>
  <Paragraphs>71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Eurostile</vt:lpstr>
      <vt:lpstr>Verdana</vt:lpstr>
      <vt:lpstr>Wingdings</vt:lpstr>
      <vt:lpstr>Minol-Powerpoint-Praesentation-Vorlage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Minol Messtechnik W. Lehmann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Papanian, Maria</dc:creator>
  <cp:lastModifiedBy>Schröder, Stefanie</cp:lastModifiedBy>
  <cp:revision>177</cp:revision>
  <cp:lastPrinted>2017-12-07T09:14:27Z</cp:lastPrinted>
  <dcterms:created xsi:type="dcterms:W3CDTF">2022-01-03T13:58:11Z</dcterms:created>
  <dcterms:modified xsi:type="dcterms:W3CDTF">2023-02-24T11:54:31Z</dcterms:modified>
</cp:coreProperties>
</file>